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4" r:id="rId3"/>
    <p:sldId id="724" r:id="rId4"/>
    <p:sldId id="265" r:id="rId5"/>
    <p:sldId id="278" r:id="rId6"/>
    <p:sldId id="725" r:id="rId7"/>
    <p:sldId id="726" r:id="rId8"/>
    <p:sldId id="267" r:id="rId9"/>
    <p:sldId id="274" r:id="rId10"/>
    <p:sldId id="279" r:id="rId11"/>
    <p:sldId id="261" r:id="rId12"/>
    <p:sldId id="275" r:id="rId13"/>
    <p:sldId id="277" r:id="rId14"/>
    <p:sldId id="718" r:id="rId15"/>
    <p:sldId id="720" r:id="rId16"/>
    <p:sldId id="719" r:id="rId17"/>
    <p:sldId id="272" r:id="rId1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notesViewPr>
    <p:cSldViewPr snapToGrid="0">
      <p:cViewPr varScale="1">
        <p:scale>
          <a:sx n="82" d="100"/>
          <a:sy n="82" d="100"/>
        </p:scale>
        <p:origin x="389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153FC-CDD8-4BC9-8928-1563C662C919}" type="doc">
      <dgm:prSet loTypeId="urn:microsoft.com/office/officeart/2018/2/layout/IconCircleList" loCatId="icon" qsTypeId="urn:microsoft.com/office/officeart/2005/8/quickstyle/3d1" qsCatId="3D" csTypeId="urn:microsoft.com/office/officeart/2005/8/colors/accent1_2" csCatId="accent1" phldr="1"/>
      <dgm:spPr/>
      <dgm:t>
        <a:bodyPr/>
        <a:lstStyle/>
        <a:p>
          <a:endParaRPr lang="en-US"/>
        </a:p>
      </dgm:t>
    </dgm:pt>
    <dgm:pt modelId="{E4F04FE1-F229-4AA7-A83A-6809CF15BEDD}">
      <dgm:prSet custT="1"/>
      <dgm:spPr/>
      <dgm:t>
        <a:bodyPr/>
        <a:lstStyle/>
        <a:p>
          <a:pPr>
            <a:lnSpc>
              <a:spcPct val="100000"/>
            </a:lnSpc>
          </a:pPr>
          <a:r>
            <a:rPr lang="en-US" sz="1800" kern="1200" cap="all" baseline="0" dirty="0">
              <a:effectLst/>
              <a:latin typeface="Tw Cen MT" panose="020B0602020104020603"/>
              <a:ea typeface="+mn-ea"/>
              <a:cs typeface="+mn-cs"/>
            </a:rPr>
            <a:t>Leaks- pipes, toilets, and faucets should be checked regularly to ensure they are functioning properly </a:t>
          </a:r>
        </a:p>
      </dgm:t>
    </dgm:pt>
    <dgm:pt modelId="{FC7A0734-B411-4287-8CCC-72934EE0EBB6}" type="parTrans" cxnId="{666A783C-6BE2-479C-B4BB-1781A1711347}">
      <dgm:prSet/>
      <dgm:spPr/>
      <dgm:t>
        <a:bodyPr/>
        <a:lstStyle/>
        <a:p>
          <a:endParaRPr lang="en-US"/>
        </a:p>
      </dgm:t>
    </dgm:pt>
    <dgm:pt modelId="{ABE612B1-2F54-46A1-B5A9-CFB2093A52F3}" type="sibTrans" cxnId="{666A783C-6BE2-479C-B4BB-1781A1711347}">
      <dgm:prSet/>
      <dgm:spPr/>
      <dgm:t>
        <a:bodyPr/>
        <a:lstStyle/>
        <a:p>
          <a:pPr>
            <a:lnSpc>
              <a:spcPct val="100000"/>
            </a:lnSpc>
          </a:pPr>
          <a:endParaRPr lang="en-US"/>
        </a:p>
      </dgm:t>
    </dgm:pt>
    <dgm:pt modelId="{B37AC4AC-4D07-417A-BB0A-F698B3FF0C9C}">
      <dgm:prSet custT="1"/>
      <dgm:spPr/>
      <dgm:t>
        <a:bodyPr/>
        <a:lstStyle/>
        <a:p>
          <a:pPr>
            <a:lnSpc>
              <a:spcPct val="100000"/>
            </a:lnSpc>
          </a:pPr>
          <a:r>
            <a:rPr lang="en-US" sz="1800" kern="1200" cap="all" baseline="0" dirty="0">
              <a:effectLst/>
              <a:latin typeface="Tw Cen MT" panose="020B0602020104020603"/>
              <a:ea typeface="+mn-ea"/>
              <a:cs typeface="+mn-cs"/>
            </a:rPr>
            <a:t>Fixtures- Install Efficient toilets, faucets, and showers to reduce water use throughout your home</a:t>
          </a:r>
        </a:p>
      </dgm:t>
    </dgm:pt>
    <dgm:pt modelId="{BAFEEA19-60A3-4792-A6EA-05BC0D679AFC}" type="parTrans" cxnId="{19D16851-1335-4DDA-AE28-558CD6E97880}">
      <dgm:prSet/>
      <dgm:spPr/>
      <dgm:t>
        <a:bodyPr/>
        <a:lstStyle/>
        <a:p>
          <a:endParaRPr lang="en-US"/>
        </a:p>
      </dgm:t>
    </dgm:pt>
    <dgm:pt modelId="{F3E39FEB-29CD-4CC7-8339-337296FF52C5}" type="sibTrans" cxnId="{19D16851-1335-4DDA-AE28-558CD6E97880}">
      <dgm:prSet/>
      <dgm:spPr/>
      <dgm:t>
        <a:bodyPr/>
        <a:lstStyle/>
        <a:p>
          <a:pPr>
            <a:lnSpc>
              <a:spcPct val="100000"/>
            </a:lnSpc>
          </a:pPr>
          <a:endParaRPr lang="en-US"/>
        </a:p>
      </dgm:t>
    </dgm:pt>
    <dgm:pt modelId="{089E6AA9-6475-4E0B-BC20-6916BBC7A570}">
      <dgm:prSet custT="1"/>
      <dgm:spPr/>
      <dgm:t>
        <a:bodyPr/>
        <a:lstStyle/>
        <a:p>
          <a:pPr>
            <a:lnSpc>
              <a:spcPct val="100000"/>
            </a:lnSpc>
          </a:pPr>
          <a:r>
            <a:rPr lang="en-US" sz="1800" kern="1200" cap="all" baseline="0" dirty="0">
              <a:effectLst/>
              <a:latin typeface="Tw Cen MT" panose="020B0602020104020603"/>
              <a:ea typeface="+mn-ea"/>
              <a:cs typeface="+mn-cs"/>
            </a:rPr>
            <a:t>Appliances- Using High efficiency appliances like dishwashers, washing machines, and water softeners can significantly reduce water use</a:t>
          </a:r>
        </a:p>
      </dgm:t>
    </dgm:pt>
    <dgm:pt modelId="{F7AB1311-1722-45EF-8E61-718B5F92EE81}" type="parTrans" cxnId="{5452B145-7F50-4876-B475-C1DC6CAEF05E}">
      <dgm:prSet/>
      <dgm:spPr/>
      <dgm:t>
        <a:bodyPr/>
        <a:lstStyle/>
        <a:p>
          <a:endParaRPr lang="en-US"/>
        </a:p>
      </dgm:t>
    </dgm:pt>
    <dgm:pt modelId="{8B41CFB0-F24B-4768-B5B9-8B24F27F663F}" type="sibTrans" cxnId="{5452B145-7F50-4876-B475-C1DC6CAEF05E}">
      <dgm:prSet/>
      <dgm:spPr/>
      <dgm:t>
        <a:bodyPr/>
        <a:lstStyle/>
        <a:p>
          <a:pPr>
            <a:lnSpc>
              <a:spcPct val="100000"/>
            </a:lnSpc>
          </a:pPr>
          <a:endParaRPr lang="en-US"/>
        </a:p>
      </dgm:t>
    </dgm:pt>
    <dgm:pt modelId="{9535F24E-B848-415D-8AF2-55B92EF111CC}">
      <dgm:prSet custT="1"/>
      <dgm:spPr/>
      <dgm:t>
        <a:bodyPr/>
        <a:lstStyle/>
        <a:p>
          <a:pPr>
            <a:lnSpc>
              <a:spcPct val="100000"/>
            </a:lnSpc>
          </a:pPr>
          <a:r>
            <a:rPr lang="en-US" sz="1600" kern="1200" cap="all" baseline="0" dirty="0">
              <a:effectLst/>
              <a:latin typeface="Tw Cen MT" panose="020B0602020104020603"/>
              <a:ea typeface="+mn-ea"/>
              <a:cs typeface="+mn-cs"/>
            </a:rPr>
            <a:t>Installing swimming pool covers to reduce evaporation</a:t>
          </a:r>
        </a:p>
      </dgm:t>
    </dgm:pt>
    <dgm:pt modelId="{DD322A5C-4358-4DFD-AB60-927291B82E97}" type="parTrans" cxnId="{575845C4-DA8C-4951-A83B-40C7EEE934F0}">
      <dgm:prSet/>
      <dgm:spPr/>
      <dgm:t>
        <a:bodyPr/>
        <a:lstStyle/>
        <a:p>
          <a:endParaRPr lang="en-US"/>
        </a:p>
      </dgm:t>
    </dgm:pt>
    <dgm:pt modelId="{BAE835BC-C390-443E-B061-DF646B75A3A0}" type="sibTrans" cxnId="{575845C4-DA8C-4951-A83B-40C7EEE934F0}">
      <dgm:prSet/>
      <dgm:spPr/>
      <dgm:t>
        <a:bodyPr/>
        <a:lstStyle/>
        <a:p>
          <a:endParaRPr lang="en-US"/>
        </a:p>
      </dgm:t>
    </dgm:pt>
    <dgm:pt modelId="{75A50BD8-EC1B-4AD5-AD09-9DF292FDC235}" type="pres">
      <dgm:prSet presAssocID="{875153FC-CDD8-4BC9-8928-1563C662C919}" presName="root" presStyleCnt="0">
        <dgm:presLayoutVars>
          <dgm:dir/>
          <dgm:resizeHandles val="exact"/>
        </dgm:presLayoutVars>
      </dgm:prSet>
      <dgm:spPr/>
    </dgm:pt>
    <dgm:pt modelId="{BA4EE275-5374-48DB-8F61-117243934C98}" type="pres">
      <dgm:prSet presAssocID="{875153FC-CDD8-4BC9-8928-1563C662C919}" presName="container" presStyleCnt="0">
        <dgm:presLayoutVars>
          <dgm:dir/>
          <dgm:resizeHandles val="exact"/>
        </dgm:presLayoutVars>
      </dgm:prSet>
      <dgm:spPr/>
    </dgm:pt>
    <dgm:pt modelId="{99735825-88BB-4CBD-A182-B170624B3AAD}" type="pres">
      <dgm:prSet presAssocID="{E4F04FE1-F229-4AA7-A83A-6809CF15BEDD}" presName="compNode" presStyleCnt="0"/>
      <dgm:spPr/>
    </dgm:pt>
    <dgm:pt modelId="{61B8287D-AFA6-48BA-B8C0-2E527F52C1C3}" type="pres">
      <dgm:prSet presAssocID="{E4F04FE1-F229-4AA7-A83A-6809CF15BEDD}" presName="iconBgRect" presStyleLbl="bgShp" presStyleIdx="0" presStyleCnt="4"/>
      <dgm:spPr/>
    </dgm:pt>
    <dgm:pt modelId="{EB6B6A1A-946A-437C-8D7D-09693DE4831F}" type="pres">
      <dgm:prSet presAssocID="{E4F04FE1-F229-4AA7-A83A-6809CF15BE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ter"/>
        </a:ext>
      </dgm:extLst>
    </dgm:pt>
    <dgm:pt modelId="{AFC77BBB-8C4C-4A32-8D1B-71512B470828}" type="pres">
      <dgm:prSet presAssocID="{E4F04FE1-F229-4AA7-A83A-6809CF15BEDD}" presName="spaceRect" presStyleCnt="0"/>
      <dgm:spPr/>
    </dgm:pt>
    <dgm:pt modelId="{997875D9-3D61-4411-B4F7-12674CD3B745}" type="pres">
      <dgm:prSet presAssocID="{E4F04FE1-F229-4AA7-A83A-6809CF15BEDD}" presName="textRect" presStyleLbl="revTx" presStyleIdx="0" presStyleCnt="4">
        <dgm:presLayoutVars>
          <dgm:chMax val="1"/>
          <dgm:chPref val="1"/>
        </dgm:presLayoutVars>
      </dgm:prSet>
      <dgm:spPr/>
    </dgm:pt>
    <dgm:pt modelId="{8E88C388-4DC5-4B5D-934C-6B53D733131B}" type="pres">
      <dgm:prSet presAssocID="{ABE612B1-2F54-46A1-B5A9-CFB2093A52F3}" presName="sibTrans" presStyleLbl="sibTrans2D1" presStyleIdx="0" presStyleCnt="0"/>
      <dgm:spPr/>
    </dgm:pt>
    <dgm:pt modelId="{279A666B-E65D-4368-BDF9-B655E0AFDB03}" type="pres">
      <dgm:prSet presAssocID="{B37AC4AC-4D07-417A-BB0A-F698B3FF0C9C}" presName="compNode" presStyleCnt="0"/>
      <dgm:spPr/>
    </dgm:pt>
    <dgm:pt modelId="{A55B5072-C91F-4010-B1DA-009D3B51DDC8}" type="pres">
      <dgm:prSet presAssocID="{B37AC4AC-4D07-417A-BB0A-F698B3FF0C9C}" presName="iconBgRect" presStyleLbl="bgShp" presStyleIdx="1" presStyleCnt="4"/>
      <dgm:spPr/>
    </dgm:pt>
    <dgm:pt modelId="{EE116AAD-C205-4D28-9D10-EF334762F9E0}" type="pres">
      <dgm:prSet presAssocID="{B37AC4AC-4D07-417A-BB0A-F698B3FF0C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ink"/>
        </a:ext>
      </dgm:extLst>
    </dgm:pt>
    <dgm:pt modelId="{7E3B99A9-C014-4953-AF6B-DDCBE24695BD}" type="pres">
      <dgm:prSet presAssocID="{B37AC4AC-4D07-417A-BB0A-F698B3FF0C9C}" presName="spaceRect" presStyleCnt="0"/>
      <dgm:spPr/>
    </dgm:pt>
    <dgm:pt modelId="{64EC9A8D-9000-4CE7-9DDF-AACD8AF0B8F3}" type="pres">
      <dgm:prSet presAssocID="{B37AC4AC-4D07-417A-BB0A-F698B3FF0C9C}" presName="textRect" presStyleLbl="revTx" presStyleIdx="1" presStyleCnt="4">
        <dgm:presLayoutVars>
          <dgm:chMax val="1"/>
          <dgm:chPref val="1"/>
        </dgm:presLayoutVars>
      </dgm:prSet>
      <dgm:spPr/>
    </dgm:pt>
    <dgm:pt modelId="{64B38E56-73ED-4AAF-979D-36FD58B696D5}" type="pres">
      <dgm:prSet presAssocID="{F3E39FEB-29CD-4CC7-8339-337296FF52C5}" presName="sibTrans" presStyleLbl="sibTrans2D1" presStyleIdx="0" presStyleCnt="0"/>
      <dgm:spPr/>
    </dgm:pt>
    <dgm:pt modelId="{AE549CC0-45A6-4929-8201-FFB9FE2F3C63}" type="pres">
      <dgm:prSet presAssocID="{089E6AA9-6475-4E0B-BC20-6916BBC7A570}" presName="compNode" presStyleCnt="0"/>
      <dgm:spPr/>
    </dgm:pt>
    <dgm:pt modelId="{3D6F918C-5632-443B-9FF1-57B2AECBBB07}" type="pres">
      <dgm:prSet presAssocID="{089E6AA9-6475-4E0B-BC20-6916BBC7A570}" presName="iconBgRect" presStyleLbl="bgShp" presStyleIdx="2" presStyleCnt="4"/>
      <dgm:spPr/>
    </dgm:pt>
    <dgm:pt modelId="{6BD66CE7-A522-400C-BE13-F5021A777BC9}" type="pres">
      <dgm:prSet presAssocID="{089E6AA9-6475-4E0B-BC20-6916BBC7A57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shing Machine with solid fill"/>
        </a:ext>
      </dgm:extLst>
    </dgm:pt>
    <dgm:pt modelId="{0EEF9DF3-E506-4DE5-9A00-0D573A83BCBF}" type="pres">
      <dgm:prSet presAssocID="{089E6AA9-6475-4E0B-BC20-6916BBC7A570}" presName="spaceRect" presStyleCnt="0"/>
      <dgm:spPr/>
    </dgm:pt>
    <dgm:pt modelId="{98D893B1-4A2E-4836-AD29-F0C5AE5E9177}" type="pres">
      <dgm:prSet presAssocID="{089E6AA9-6475-4E0B-BC20-6916BBC7A570}" presName="textRect" presStyleLbl="revTx" presStyleIdx="2" presStyleCnt="4">
        <dgm:presLayoutVars>
          <dgm:chMax val="1"/>
          <dgm:chPref val="1"/>
        </dgm:presLayoutVars>
      </dgm:prSet>
      <dgm:spPr/>
    </dgm:pt>
    <dgm:pt modelId="{F9CC84A2-47A6-4570-8FDD-BE9DADD4ABA8}" type="pres">
      <dgm:prSet presAssocID="{8B41CFB0-F24B-4768-B5B9-8B24F27F663F}" presName="sibTrans" presStyleLbl="sibTrans2D1" presStyleIdx="0" presStyleCnt="0"/>
      <dgm:spPr/>
    </dgm:pt>
    <dgm:pt modelId="{687AB91A-89E8-49FE-947E-CDD1BAF85B02}" type="pres">
      <dgm:prSet presAssocID="{9535F24E-B848-415D-8AF2-55B92EF111CC}" presName="compNode" presStyleCnt="0"/>
      <dgm:spPr/>
    </dgm:pt>
    <dgm:pt modelId="{E874DF3F-9920-46F4-8E26-C9413451013F}" type="pres">
      <dgm:prSet presAssocID="{9535F24E-B848-415D-8AF2-55B92EF111CC}" presName="iconBgRect" presStyleLbl="bgShp" presStyleIdx="3" presStyleCnt="4"/>
      <dgm:spPr/>
    </dgm:pt>
    <dgm:pt modelId="{7362F9B5-4009-4130-BEA4-1E2401ED1544}" type="pres">
      <dgm:prSet presAssocID="{9535F24E-B848-415D-8AF2-55B92EF111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wim"/>
        </a:ext>
      </dgm:extLst>
    </dgm:pt>
    <dgm:pt modelId="{4826A5E9-400D-43CF-BE2F-F9C4343EB2FC}" type="pres">
      <dgm:prSet presAssocID="{9535F24E-B848-415D-8AF2-55B92EF111CC}" presName="spaceRect" presStyleCnt="0"/>
      <dgm:spPr/>
    </dgm:pt>
    <dgm:pt modelId="{057EB01D-8238-4FA0-850D-B42DBCB00630}" type="pres">
      <dgm:prSet presAssocID="{9535F24E-B848-415D-8AF2-55B92EF111CC}" presName="textRect" presStyleLbl="revTx" presStyleIdx="3" presStyleCnt="4">
        <dgm:presLayoutVars>
          <dgm:chMax val="1"/>
          <dgm:chPref val="1"/>
        </dgm:presLayoutVars>
      </dgm:prSet>
      <dgm:spPr/>
    </dgm:pt>
  </dgm:ptLst>
  <dgm:cxnLst>
    <dgm:cxn modelId="{A7B5A20F-0900-4A6D-A6E9-A33FA594083C}" type="presOf" srcId="{F3E39FEB-29CD-4CC7-8339-337296FF52C5}" destId="{64B38E56-73ED-4AAF-979D-36FD58B696D5}" srcOrd="0" destOrd="0" presId="urn:microsoft.com/office/officeart/2018/2/layout/IconCircleList"/>
    <dgm:cxn modelId="{56320112-5CE7-4C54-BB63-C08B2EFE509E}" type="presOf" srcId="{9535F24E-B848-415D-8AF2-55B92EF111CC}" destId="{057EB01D-8238-4FA0-850D-B42DBCB00630}" srcOrd="0" destOrd="0" presId="urn:microsoft.com/office/officeart/2018/2/layout/IconCircleList"/>
    <dgm:cxn modelId="{0867C83A-92B2-4370-B611-5EBF0E17D3C3}" type="presOf" srcId="{8B41CFB0-F24B-4768-B5B9-8B24F27F663F}" destId="{F9CC84A2-47A6-4570-8FDD-BE9DADD4ABA8}" srcOrd="0" destOrd="0" presId="urn:microsoft.com/office/officeart/2018/2/layout/IconCircleList"/>
    <dgm:cxn modelId="{666A783C-6BE2-479C-B4BB-1781A1711347}" srcId="{875153FC-CDD8-4BC9-8928-1563C662C919}" destId="{E4F04FE1-F229-4AA7-A83A-6809CF15BEDD}" srcOrd="0" destOrd="0" parTransId="{FC7A0734-B411-4287-8CCC-72934EE0EBB6}" sibTransId="{ABE612B1-2F54-46A1-B5A9-CFB2093A52F3}"/>
    <dgm:cxn modelId="{5452B145-7F50-4876-B475-C1DC6CAEF05E}" srcId="{875153FC-CDD8-4BC9-8928-1563C662C919}" destId="{089E6AA9-6475-4E0B-BC20-6916BBC7A570}" srcOrd="2" destOrd="0" parTransId="{F7AB1311-1722-45EF-8E61-718B5F92EE81}" sibTransId="{8B41CFB0-F24B-4768-B5B9-8B24F27F663F}"/>
    <dgm:cxn modelId="{06D8E34E-283B-4785-B24F-2F554FE5CF6C}" type="presOf" srcId="{875153FC-CDD8-4BC9-8928-1563C662C919}" destId="{75A50BD8-EC1B-4AD5-AD09-9DF292FDC235}" srcOrd="0" destOrd="0" presId="urn:microsoft.com/office/officeart/2018/2/layout/IconCircleList"/>
    <dgm:cxn modelId="{19D16851-1335-4DDA-AE28-558CD6E97880}" srcId="{875153FC-CDD8-4BC9-8928-1563C662C919}" destId="{B37AC4AC-4D07-417A-BB0A-F698B3FF0C9C}" srcOrd="1" destOrd="0" parTransId="{BAFEEA19-60A3-4792-A6EA-05BC0D679AFC}" sibTransId="{F3E39FEB-29CD-4CC7-8339-337296FF52C5}"/>
    <dgm:cxn modelId="{B7E2FB8F-E495-4A0D-BD43-3164465CB088}" type="presOf" srcId="{ABE612B1-2F54-46A1-B5A9-CFB2093A52F3}" destId="{8E88C388-4DC5-4B5D-934C-6B53D733131B}" srcOrd="0" destOrd="0" presId="urn:microsoft.com/office/officeart/2018/2/layout/IconCircleList"/>
    <dgm:cxn modelId="{575845C4-DA8C-4951-A83B-40C7EEE934F0}" srcId="{875153FC-CDD8-4BC9-8928-1563C662C919}" destId="{9535F24E-B848-415D-8AF2-55B92EF111CC}" srcOrd="3" destOrd="0" parTransId="{DD322A5C-4358-4DFD-AB60-927291B82E97}" sibTransId="{BAE835BC-C390-443E-B061-DF646B75A3A0}"/>
    <dgm:cxn modelId="{0A040ED3-E7C0-4557-B2D7-88417EE93D6B}" type="presOf" srcId="{E4F04FE1-F229-4AA7-A83A-6809CF15BEDD}" destId="{997875D9-3D61-4411-B4F7-12674CD3B745}" srcOrd="0" destOrd="0" presId="urn:microsoft.com/office/officeart/2018/2/layout/IconCircleList"/>
    <dgm:cxn modelId="{CAD9CADD-74A7-4375-9C85-5AA3B8BE2860}" type="presOf" srcId="{B37AC4AC-4D07-417A-BB0A-F698B3FF0C9C}" destId="{64EC9A8D-9000-4CE7-9DDF-AACD8AF0B8F3}" srcOrd="0" destOrd="0" presId="urn:microsoft.com/office/officeart/2018/2/layout/IconCircleList"/>
    <dgm:cxn modelId="{C2119AFA-28C2-4FAA-90FD-F9EB7F61A571}" type="presOf" srcId="{089E6AA9-6475-4E0B-BC20-6916BBC7A570}" destId="{98D893B1-4A2E-4836-AD29-F0C5AE5E9177}" srcOrd="0" destOrd="0" presId="urn:microsoft.com/office/officeart/2018/2/layout/IconCircleList"/>
    <dgm:cxn modelId="{FDDFFE36-EC43-495B-BDB3-45129A5C8ADA}" type="presParOf" srcId="{75A50BD8-EC1B-4AD5-AD09-9DF292FDC235}" destId="{BA4EE275-5374-48DB-8F61-117243934C98}" srcOrd="0" destOrd="0" presId="urn:microsoft.com/office/officeart/2018/2/layout/IconCircleList"/>
    <dgm:cxn modelId="{01F7F98F-4452-43A4-A051-F778179EF6F0}" type="presParOf" srcId="{BA4EE275-5374-48DB-8F61-117243934C98}" destId="{99735825-88BB-4CBD-A182-B170624B3AAD}" srcOrd="0" destOrd="0" presId="urn:microsoft.com/office/officeart/2018/2/layout/IconCircleList"/>
    <dgm:cxn modelId="{6C33AD32-0A6F-4463-AD88-C2ED6B9B356A}" type="presParOf" srcId="{99735825-88BB-4CBD-A182-B170624B3AAD}" destId="{61B8287D-AFA6-48BA-B8C0-2E527F52C1C3}" srcOrd="0" destOrd="0" presId="urn:microsoft.com/office/officeart/2018/2/layout/IconCircleList"/>
    <dgm:cxn modelId="{E4B430B2-055F-4E36-B545-58AF3922A1B3}" type="presParOf" srcId="{99735825-88BB-4CBD-A182-B170624B3AAD}" destId="{EB6B6A1A-946A-437C-8D7D-09693DE4831F}" srcOrd="1" destOrd="0" presId="urn:microsoft.com/office/officeart/2018/2/layout/IconCircleList"/>
    <dgm:cxn modelId="{73AC2C51-B183-40BF-B6D8-727A8C737F3E}" type="presParOf" srcId="{99735825-88BB-4CBD-A182-B170624B3AAD}" destId="{AFC77BBB-8C4C-4A32-8D1B-71512B470828}" srcOrd="2" destOrd="0" presId="urn:microsoft.com/office/officeart/2018/2/layout/IconCircleList"/>
    <dgm:cxn modelId="{A27C4BC8-81AC-4044-BCC8-065D4BE68775}" type="presParOf" srcId="{99735825-88BB-4CBD-A182-B170624B3AAD}" destId="{997875D9-3D61-4411-B4F7-12674CD3B745}" srcOrd="3" destOrd="0" presId="urn:microsoft.com/office/officeart/2018/2/layout/IconCircleList"/>
    <dgm:cxn modelId="{23FD55A0-8A84-4305-A82F-F25D025820D8}" type="presParOf" srcId="{BA4EE275-5374-48DB-8F61-117243934C98}" destId="{8E88C388-4DC5-4B5D-934C-6B53D733131B}" srcOrd="1" destOrd="0" presId="urn:microsoft.com/office/officeart/2018/2/layout/IconCircleList"/>
    <dgm:cxn modelId="{D48E1238-5725-45FE-A464-F15D9BE554C1}" type="presParOf" srcId="{BA4EE275-5374-48DB-8F61-117243934C98}" destId="{279A666B-E65D-4368-BDF9-B655E0AFDB03}" srcOrd="2" destOrd="0" presId="urn:microsoft.com/office/officeart/2018/2/layout/IconCircleList"/>
    <dgm:cxn modelId="{AD6F6392-B25D-435F-BC89-9C38361456AD}" type="presParOf" srcId="{279A666B-E65D-4368-BDF9-B655E0AFDB03}" destId="{A55B5072-C91F-4010-B1DA-009D3B51DDC8}" srcOrd="0" destOrd="0" presId="urn:microsoft.com/office/officeart/2018/2/layout/IconCircleList"/>
    <dgm:cxn modelId="{56B90A6D-1E17-40E4-9903-BAE36A1B8382}" type="presParOf" srcId="{279A666B-E65D-4368-BDF9-B655E0AFDB03}" destId="{EE116AAD-C205-4D28-9D10-EF334762F9E0}" srcOrd="1" destOrd="0" presId="urn:microsoft.com/office/officeart/2018/2/layout/IconCircleList"/>
    <dgm:cxn modelId="{4DF44D65-B934-42FC-A6AB-3C70867986A4}" type="presParOf" srcId="{279A666B-E65D-4368-BDF9-B655E0AFDB03}" destId="{7E3B99A9-C014-4953-AF6B-DDCBE24695BD}" srcOrd="2" destOrd="0" presId="urn:microsoft.com/office/officeart/2018/2/layout/IconCircleList"/>
    <dgm:cxn modelId="{70DAF188-7309-4227-8304-184D16814F93}" type="presParOf" srcId="{279A666B-E65D-4368-BDF9-B655E0AFDB03}" destId="{64EC9A8D-9000-4CE7-9DDF-AACD8AF0B8F3}" srcOrd="3" destOrd="0" presId="urn:microsoft.com/office/officeart/2018/2/layout/IconCircleList"/>
    <dgm:cxn modelId="{89F0B702-327A-41BE-AF81-1D8649AE689B}" type="presParOf" srcId="{BA4EE275-5374-48DB-8F61-117243934C98}" destId="{64B38E56-73ED-4AAF-979D-36FD58B696D5}" srcOrd="3" destOrd="0" presId="urn:microsoft.com/office/officeart/2018/2/layout/IconCircleList"/>
    <dgm:cxn modelId="{0E539DE9-E964-45B4-8FC6-8B8C4003C5F5}" type="presParOf" srcId="{BA4EE275-5374-48DB-8F61-117243934C98}" destId="{AE549CC0-45A6-4929-8201-FFB9FE2F3C63}" srcOrd="4" destOrd="0" presId="urn:microsoft.com/office/officeart/2018/2/layout/IconCircleList"/>
    <dgm:cxn modelId="{F5011203-68C0-4294-B6BC-82CB50329822}" type="presParOf" srcId="{AE549CC0-45A6-4929-8201-FFB9FE2F3C63}" destId="{3D6F918C-5632-443B-9FF1-57B2AECBBB07}" srcOrd="0" destOrd="0" presId="urn:microsoft.com/office/officeart/2018/2/layout/IconCircleList"/>
    <dgm:cxn modelId="{15D974F9-9285-492E-BD5A-7A59DA3219C0}" type="presParOf" srcId="{AE549CC0-45A6-4929-8201-FFB9FE2F3C63}" destId="{6BD66CE7-A522-400C-BE13-F5021A777BC9}" srcOrd="1" destOrd="0" presId="urn:microsoft.com/office/officeart/2018/2/layout/IconCircleList"/>
    <dgm:cxn modelId="{C1895DDD-5F90-41FA-91C8-E7B020519B46}" type="presParOf" srcId="{AE549CC0-45A6-4929-8201-FFB9FE2F3C63}" destId="{0EEF9DF3-E506-4DE5-9A00-0D573A83BCBF}" srcOrd="2" destOrd="0" presId="urn:microsoft.com/office/officeart/2018/2/layout/IconCircleList"/>
    <dgm:cxn modelId="{134FB003-F9AD-462C-AF5F-B615CE6E800C}" type="presParOf" srcId="{AE549CC0-45A6-4929-8201-FFB9FE2F3C63}" destId="{98D893B1-4A2E-4836-AD29-F0C5AE5E9177}" srcOrd="3" destOrd="0" presId="urn:microsoft.com/office/officeart/2018/2/layout/IconCircleList"/>
    <dgm:cxn modelId="{BFA61ECA-940F-4AF8-85AC-FF6FC685A9E8}" type="presParOf" srcId="{BA4EE275-5374-48DB-8F61-117243934C98}" destId="{F9CC84A2-47A6-4570-8FDD-BE9DADD4ABA8}" srcOrd="5" destOrd="0" presId="urn:microsoft.com/office/officeart/2018/2/layout/IconCircleList"/>
    <dgm:cxn modelId="{9346C5C2-E70F-403A-A29A-3D2817AB4044}" type="presParOf" srcId="{BA4EE275-5374-48DB-8F61-117243934C98}" destId="{687AB91A-89E8-49FE-947E-CDD1BAF85B02}" srcOrd="6" destOrd="0" presId="urn:microsoft.com/office/officeart/2018/2/layout/IconCircleList"/>
    <dgm:cxn modelId="{8701689B-EA27-49E0-808D-42DF15341E9B}" type="presParOf" srcId="{687AB91A-89E8-49FE-947E-CDD1BAF85B02}" destId="{E874DF3F-9920-46F4-8E26-C9413451013F}" srcOrd="0" destOrd="0" presId="urn:microsoft.com/office/officeart/2018/2/layout/IconCircleList"/>
    <dgm:cxn modelId="{E28A884B-4F24-4750-A494-96253FA1B974}" type="presParOf" srcId="{687AB91A-89E8-49FE-947E-CDD1BAF85B02}" destId="{7362F9B5-4009-4130-BEA4-1E2401ED1544}" srcOrd="1" destOrd="0" presId="urn:microsoft.com/office/officeart/2018/2/layout/IconCircleList"/>
    <dgm:cxn modelId="{4143B475-C80E-472D-B7DE-C4D612CDB9CC}" type="presParOf" srcId="{687AB91A-89E8-49FE-947E-CDD1BAF85B02}" destId="{4826A5E9-400D-43CF-BE2F-F9C4343EB2FC}" srcOrd="2" destOrd="0" presId="urn:microsoft.com/office/officeart/2018/2/layout/IconCircleList"/>
    <dgm:cxn modelId="{5BDEED50-E804-455B-9A38-248D0BCA4AC4}" type="presParOf" srcId="{687AB91A-89E8-49FE-947E-CDD1BAF85B02}" destId="{057EB01D-8238-4FA0-850D-B42DBCB0063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88561-6DC8-42B7-93B9-9135F4881C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18472C-438E-489F-B9F6-27BFA7275B73}">
      <dgm:prSet/>
      <dgm:spPr/>
      <dgm:t>
        <a:bodyPr/>
        <a:lstStyle/>
        <a:p>
          <a:r>
            <a:rPr lang="en-US" b="0" i="0" baseline="0" dirty="0"/>
            <a:t>Keep the area around the well free of any potential contamination sources. The </a:t>
          </a:r>
          <a:r>
            <a:rPr lang="en-US" baseline="0" dirty="0"/>
            <a:t>well location </a:t>
          </a:r>
          <a:r>
            <a:rPr lang="en-US" b="0" i="0" baseline="0" dirty="0"/>
            <a:t>should not be subject to flooding or drainage.</a:t>
          </a:r>
          <a:endParaRPr lang="en-US" dirty="0"/>
        </a:p>
      </dgm:t>
    </dgm:pt>
    <dgm:pt modelId="{839904F4-608D-4DC7-A8DC-348977A8E1D5}" type="parTrans" cxnId="{937A020E-5886-4E57-B2BB-DB76B6BC5023}">
      <dgm:prSet/>
      <dgm:spPr/>
      <dgm:t>
        <a:bodyPr/>
        <a:lstStyle/>
        <a:p>
          <a:endParaRPr lang="en-US"/>
        </a:p>
      </dgm:t>
    </dgm:pt>
    <dgm:pt modelId="{72503956-FC43-46C1-8331-615B6339C12A}" type="sibTrans" cxnId="{937A020E-5886-4E57-B2BB-DB76B6BC5023}">
      <dgm:prSet/>
      <dgm:spPr/>
      <dgm:t>
        <a:bodyPr/>
        <a:lstStyle/>
        <a:p>
          <a:endParaRPr lang="en-US"/>
        </a:p>
      </dgm:t>
    </dgm:pt>
    <dgm:pt modelId="{9500D5E8-5794-4F10-8A9F-238AFCBEF683}">
      <dgm:prSet/>
      <dgm:spPr/>
      <dgm:t>
        <a:bodyPr/>
        <a:lstStyle/>
        <a:p>
          <a:r>
            <a:rPr lang="en-US" b="0" i="0" baseline="0" dirty="0"/>
            <a:t>Reduce Chemical Use- Use fewer chemicals around your home and yard, and make sure to dispose of them properly. Don not use or store fertilizers, pesticides, oil, or paint around your well.</a:t>
          </a:r>
          <a:endParaRPr lang="en-US" dirty="0"/>
        </a:p>
      </dgm:t>
    </dgm:pt>
    <dgm:pt modelId="{713C81E2-BEC2-43A3-9F2B-2C2984DDCFA4}" type="parTrans" cxnId="{9B01B27F-A7D6-4B12-9641-04CF5E7EED6A}">
      <dgm:prSet/>
      <dgm:spPr/>
      <dgm:t>
        <a:bodyPr/>
        <a:lstStyle/>
        <a:p>
          <a:endParaRPr lang="en-US"/>
        </a:p>
      </dgm:t>
    </dgm:pt>
    <dgm:pt modelId="{F807F4C4-9A92-42F4-B0A7-E72F9AF99ABC}" type="sibTrans" cxnId="{9B01B27F-A7D6-4B12-9641-04CF5E7EED6A}">
      <dgm:prSet/>
      <dgm:spPr/>
      <dgm:t>
        <a:bodyPr/>
        <a:lstStyle/>
        <a:p>
          <a:endParaRPr lang="en-US"/>
        </a:p>
      </dgm:t>
    </dgm:pt>
    <dgm:pt modelId="{10EAFC38-1CAF-49ED-B4CA-8DED0C88BEE1}">
      <dgm:prSet/>
      <dgm:spPr/>
      <dgm:t>
        <a:bodyPr/>
        <a:lstStyle/>
        <a:p>
          <a:r>
            <a:rPr lang="en-US" b="0" i="0" baseline="0" dirty="0"/>
            <a:t>Manage Waste- Properly dispose of potentially toxic substances like unused chemicals, pharmaceuticals, paint, motor oil, and other substances. </a:t>
          </a:r>
          <a:endParaRPr lang="en-US" dirty="0"/>
        </a:p>
      </dgm:t>
    </dgm:pt>
    <dgm:pt modelId="{4F4392C3-0715-41E0-8488-EFE67F67EAF5}" type="parTrans" cxnId="{60A4528D-0583-4B20-A2D2-8A56C068B8B6}">
      <dgm:prSet/>
      <dgm:spPr/>
      <dgm:t>
        <a:bodyPr/>
        <a:lstStyle/>
        <a:p>
          <a:endParaRPr lang="en-US"/>
        </a:p>
      </dgm:t>
    </dgm:pt>
    <dgm:pt modelId="{98895665-3B8F-4F0C-8138-4E0456E80910}" type="sibTrans" cxnId="{60A4528D-0583-4B20-A2D2-8A56C068B8B6}">
      <dgm:prSet/>
      <dgm:spPr/>
      <dgm:t>
        <a:bodyPr/>
        <a:lstStyle/>
        <a:p>
          <a:endParaRPr lang="en-US"/>
        </a:p>
      </dgm:t>
    </dgm:pt>
    <dgm:pt modelId="{817F965A-EAB8-46CF-9686-D1A9E309DA89}" type="pres">
      <dgm:prSet presAssocID="{2E788561-6DC8-42B7-93B9-9135F4881C51}" presName="linear" presStyleCnt="0">
        <dgm:presLayoutVars>
          <dgm:animLvl val="lvl"/>
          <dgm:resizeHandles val="exact"/>
        </dgm:presLayoutVars>
      </dgm:prSet>
      <dgm:spPr/>
    </dgm:pt>
    <dgm:pt modelId="{0C4871B9-128F-459F-BDC1-3BC322A2590B}" type="pres">
      <dgm:prSet presAssocID="{2718472C-438E-489F-B9F6-27BFA7275B73}" presName="parentText" presStyleLbl="node1" presStyleIdx="0" presStyleCnt="3">
        <dgm:presLayoutVars>
          <dgm:chMax val="0"/>
          <dgm:bulletEnabled val="1"/>
        </dgm:presLayoutVars>
      </dgm:prSet>
      <dgm:spPr/>
    </dgm:pt>
    <dgm:pt modelId="{86BC8A90-28FC-4621-933C-CF66B018A7BE}" type="pres">
      <dgm:prSet presAssocID="{72503956-FC43-46C1-8331-615B6339C12A}" presName="spacer" presStyleCnt="0"/>
      <dgm:spPr/>
    </dgm:pt>
    <dgm:pt modelId="{57DD233A-8727-4C85-BBA8-34207F003DEF}" type="pres">
      <dgm:prSet presAssocID="{9500D5E8-5794-4F10-8A9F-238AFCBEF683}" presName="parentText" presStyleLbl="node1" presStyleIdx="1" presStyleCnt="3">
        <dgm:presLayoutVars>
          <dgm:chMax val="0"/>
          <dgm:bulletEnabled val="1"/>
        </dgm:presLayoutVars>
      </dgm:prSet>
      <dgm:spPr/>
    </dgm:pt>
    <dgm:pt modelId="{E1ECD87E-F69C-474D-8EF5-7CF452F1A602}" type="pres">
      <dgm:prSet presAssocID="{F807F4C4-9A92-42F4-B0A7-E72F9AF99ABC}" presName="spacer" presStyleCnt="0"/>
      <dgm:spPr/>
    </dgm:pt>
    <dgm:pt modelId="{CC5BA18A-EEF9-4DBE-8D36-02C55C41D119}" type="pres">
      <dgm:prSet presAssocID="{10EAFC38-1CAF-49ED-B4CA-8DED0C88BEE1}" presName="parentText" presStyleLbl="node1" presStyleIdx="2" presStyleCnt="3">
        <dgm:presLayoutVars>
          <dgm:chMax val="0"/>
          <dgm:bulletEnabled val="1"/>
        </dgm:presLayoutVars>
      </dgm:prSet>
      <dgm:spPr/>
    </dgm:pt>
  </dgm:ptLst>
  <dgm:cxnLst>
    <dgm:cxn modelId="{937A020E-5886-4E57-B2BB-DB76B6BC5023}" srcId="{2E788561-6DC8-42B7-93B9-9135F4881C51}" destId="{2718472C-438E-489F-B9F6-27BFA7275B73}" srcOrd="0" destOrd="0" parTransId="{839904F4-608D-4DC7-A8DC-348977A8E1D5}" sibTransId="{72503956-FC43-46C1-8331-615B6339C12A}"/>
    <dgm:cxn modelId="{9B01B27F-A7D6-4B12-9641-04CF5E7EED6A}" srcId="{2E788561-6DC8-42B7-93B9-9135F4881C51}" destId="{9500D5E8-5794-4F10-8A9F-238AFCBEF683}" srcOrd="1" destOrd="0" parTransId="{713C81E2-BEC2-43A3-9F2B-2C2984DDCFA4}" sibTransId="{F807F4C4-9A92-42F4-B0A7-E72F9AF99ABC}"/>
    <dgm:cxn modelId="{60A4528D-0583-4B20-A2D2-8A56C068B8B6}" srcId="{2E788561-6DC8-42B7-93B9-9135F4881C51}" destId="{10EAFC38-1CAF-49ED-B4CA-8DED0C88BEE1}" srcOrd="2" destOrd="0" parTransId="{4F4392C3-0715-41E0-8488-EFE67F67EAF5}" sibTransId="{98895665-3B8F-4F0C-8138-4E0456E80910}"/>
    <dgm:cxn modelId="{4621F098-7C66-4354-ACF6-63447274E32E}" type="presOf" srcId="{2E788561-6DC8-42B7-93B9-9135F4881C51}" destId="{817F965A-EAB8-46CF-9686-D1A9E309DA89}" srcOrd="0" destOrd="0" presId="urn:microsoft.com/office/officeart/2005/8/layout/vList2"/>
    <dgm:cxn modelId="{C08D0AE1-534B-421F-B135-B9E279D13012}" type="presOf" srcId="{10EAFC38-1CAF-49ED-B4CA-8DED0C88BEE1}" destId="{CC5BA18A-EEF9-4DBE-8D36-02C55C41D119}" srcOrd="0" destOrd="0" presId="urn:microsoft.com/office/officeart/2005/8/layout/vList2"/>
    <dgm:cxn modelId="{0A194EE6-96FD-4513-9AFB-C3A838E523C8}" type="presOf" srcId="{2718472C-438E-489F-B9F6-27BFA7275B73}" destId="{0C4871B9-128F-459F-BDC1-3BC322A2590B}" srcOrd="0" destOrd="0" presId="urn:microsoft.com/office/officeart/2005/8/layout/vList2"/>
    <dgm:cxn modelId="{68912CEB-EC9E-4969-BE8D-DD190CFC32C4}" type="presOf" srcId="{9500D5E8-5794-4F10-8A9F-238AFCBEF683}" destId="{57DD233A-8727-4C85-BBA8-34207F003DEF}" srcOrd="0" destOrd="0" presId="urn:microsoft.com/office/officeart/2005/8/layout/vList2"/>
    <dgm:cxn modelId="{66809898-366E-453A-B16D-2221FBB80A09}" type="presParOf" srcId="{817F965A-EAB8-46CF-9686-D1A9E309DA89}" destId="{0C4871B9-128F-459F-BDC1-3BC322A2590B}" srcOrd="0" destOrd="0" presId="urn:microsoft.com/office/officeart/2005/8/layout/vList2"/>
    <dgm:cxn modelId="{F18AD83D-BB68-414C-85DC-FD140DE488FA}" type="presParOf" srcId="{817F965A-EAB8-46CF-9686-D1A9E309DA89}" destId="{86BC8A90-28FC-4621-933C-CF66B018A7BE}" srcOrd="1" destOrd="0" presId="urn:microsoft.com/office/officeart/2005/8/layout/vList2"/>
    <dgm:cxn modelId="{48B27E0C-7366-4FA2-BFE3-3E0DF5152FFF}" type="presParOf" srcId="{817F965A-EAB8-46CF-9686-D1A9E309DA89}" destId="{57DD233A-8727-4C85-BBA8-34207F003DEF}" srcOrd="2" destOrd="0" presId="urn:microsoft.com/office/officeart/2005/8/layout/vList2"/>
    <dgm:cxn modelId="{F794DC58-EACC-4755-B2CE-0BB249883E73}" type="presParOf" srcId="{817F965A-EAB8-46CF-9686-D1A9E309DA89}" destId="{E1ECD87E-F69C-474D-8EF5-7CF452F1A602}" srcOrd="3" destOrd="0" presId="urn:microsoft.com/office/officeart/2005/8/layout/vList2"/>
    <dgm:cxn modelId="{56211587-9BAC-4C93-AA07-48EA9A666650}" type="presParOf" srcId="{817F965A-EAB8-46CF-9686-D1A9E309DA89}" destId="{CC5BA18A-EEF9-4DBE-8D36-02C55C41D11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8287D-AFA6-48BA-B8C0-2E527F52C1C3}">
      <dsp:nvSpPr>
        <dsp:cNvPr id="0" name=""/>
        <dsp:cNvSpPr/>
      </dsp:nvSpPr>
      <dsp:spPr>
        <a:xfrm>
          <a:off x="186711" y="98314"/>
          <a:ext cx="1322689" cy="1322689"/>
        </a:xfrm>
        <a:prstGeom prst="ellipse">
          <a:avLst/>
        </a:prstGeom>
        <a:gradFill rotWithShape="0">
          <a:gsLst>
            <a:gs pos="0">
              <a:schemeClr val="accent1">
                <a:tint val="40000"/>
                <a:hueOff val="0"/>
                <a:satOff val="0"/>
                <a:lumOff val="0"/>
                <a:alphaOff val="0"/>
                <a:tint val="94000"/>
                <a:satMod val="100000"/>
                <a:lumMod val="108000"/>
              </a:schemeClr>
            </a:gs>
            <a:gs pos="50000">
              <a:schemeClr val="accent1">
                <a:tint val="40000"/>
                <a:hueOff val="0"/>
                <a:satOff val="0"/>
                <a:lumOff val="0"/>
                <a:alphaOff val="0"/>
                <a:tint val="98000"/>
                <a:shade val="100000"/>
                <a:satMod val="100000"/>
                <a:lumMod val="100000"/>
              </a:schemeClr>
            </a:gs>
            <a:gs pos="100000">
              <a:schemeClr val="accent1">
                <a:tint val="40000"/>
                <a:hueOff val="0"/>
                <a:satOff val="0"/>
                <a:lumOff val="0"/>
                <a:alphaOff val="0"/>
                <a:shade val="72000"/>
                <a:satMod val="12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B6B6A1A-946A-437C-8D7D-09693DE4831F}">
      <dsp:nvSpPr>
        <dsp:cNvPr id="0" name=""/>
        <dsp:cNvSpPr/>
      </dsp:nvSpPr>
      <dsp:spPr>
        <a:xfrm>
          <a:off x="464475" y="376079"/>
          <a:ext cx="767159" cy="7671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7875D9-3D61-4411-B4F7-12674CD3B745}">
      <dsp:nvSpPr>
        <dsp:cNvPr id="0" name=""/>
        <dsp:cNvSpPr/>
      </dsp:nvSpPr>
      <dsp:spPr>
        <a:xfrm>
          <a:off x="1792834" y="98314"/>
          <a:ext cx="3117768" cy="132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cap="all" baseline="0" dirty="0">
              <a:effectLst/>
              <a:latin typeface="Tw Cen MT" panose="020B0602020104020603"/>
              <a:ea typeface="+mn-ea"/>
              <a:cs typeface="+mn-cs"/>
            </a:rPr>
            <a:t>Leaks- pipes, toilets, and faucets should be checked regularly to ensure they are functioning properly </a:t>
          </a:r>
        </a:p>
      </dsp:txBody>
      <dsp:txXfrm>
        <a:off x="1792834" y="98314"/>
        <a:ext cx="3117768" cy="1322689"/>
      </dsp:txXfrm>
    </dsp:sp>
    <dsp:sp modelId="{A55B5072-C91F-4010-B1DA-009D3B51DDC8}">
      <dsp:nvSpPr>
        <dsp:cNvPr id="0" name=""/>
        <dsp:cNvSpPr/>
      </dsp:nvSpPr>
      <dsp:spPr>
        <a:xfrm>
          <a:off x="5453849" y="98314"/>
          <a:ext cx="1322689" cy="1322689"/>
        </a:xfrm>
        <a:prstGeom prst="ellipse">
          <a:avLst/>
        </a:prstGeom>
        <a:gradFill rotWithShape="0">
          <a:gsLst>
            <a:gs pos="0">
              <a:schemeClr val="accent1">
                <a:tint val="40000"/>
                <a:hueOff val="0"/>
                <a:satOff val="0"/>
                <a:lumOff val="0"/>
                <a:alphaOff val="0"/>
                <a:tint val="94000"/>
                <a:satMod val="100000"/>
                <a:lumMod val="108000"/>
              </a:schemeClr>
            </a:gs>
            <a:gs pos="50000">
              <a:schemeClr val="accent1">
                <a:tint val="40000"/>
                <a:hueOff val="0"/>
                <a:satOff val="0"/>
                <a:lumOff val="0"/>
                <a:alphaOff val="0"/>
                <a:tint val="98000"/>
                <a:shade val="100000"/>
                <a:satMod val="100000"/>
                <a:lumMod val="100000"/>
              </a:schemeClr>
            </a:gs>
            <a:gs pos="100000">
              <a:schemeClr val="accent1">
                <a:tint val="40000"/>
                <a:hueOff val="0"/>
                <a:satOff val="0"/>
                <a:lumOff val="0"/>
                <a:alphaOff val="0"/>
                <a:shade val="72000"/>
                <a:satMod val="12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E116AAD-C205-4D28-9D10-EF334762F9E0}">
      <dsp:nvSpPr>
        <dsp:cNvPr id="0" name=""/>
        <dsp:cNvSpPr/>
      </dsp:nvSpPr>
      <dsp:spPr>
        <a:xfrm>
          <a:off x="5731614" y="376079"/>
          <a:ext cx="767159" cy="7671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EC9A8D-9000-4CE7-9DDF-AACD8AF0B8F3}">
      <dsp:nvSpPr>
        <dsp:cNvPr id="0" name=""/>
        <dsp:cNvSpPr/>
      </dsp:nvSpPr>
      <dsp:spPr>
        <a:xfrm>
          <a:off x="7059972" y="98314"/>
          <a:ext cx="3117768" cy="132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cap="all" baseline="0" dirty="0">
              <a:effectLst/>
              <a:latin typeface="Tw Cen MT" panose="020B0602020104020603"/>
              <a:ea typeface="+mn-ea"/>
              <a:cs typeface="+mn-cs"/>
            </a:rPr>
            <a:t>Fixtures- Install Efficient toilets, faucets, and showers to reduce water use throughout your home</a:t>
          </a:r>
        </a:p>
      </dsp:txBody>
      <dsp:txXfrm>
        <a:off x="7059972" y="98314"/>
        <a:ext cx="3117768" cy="1322689"/>
      </dsp:txXfrm>
    </dsp:sp>
    <dsp:sp modelId="{3D6F918C-5632-443B-9FF1-57B2AECBBB07}">
      <dsp:nvSpPr>
        <dsp:cNvPr id="0" name=""/>
        <dsp:cNvSpPr/>
      </dsp:nvSpPr>
      <dsp:spPr>
        <a:xfrm>
          <a:off x="186711" y="2003102"/>
          <a:ext cx="1322689" cy="1322689"/>
        </a:xfrm>
        <a:prstGeom prst="ellipse">
          <a:avLst/>
        </a:prstGeom>
        <a:gradFill rotWithShape="0">
          <a:gsLst>
            <a:gs pos="0">
              <a:schemeClr val="accent1">
                <a:tint val="40000"/>
                <a:hueOff val="0"/>
                <a:satOff val="0"/>
                <a:lumOff val="0"/>
                <a:alphaOff val="0"/>
                <a:tint val="94000"/>
                <a:satMod val="100000"/>
                <a:lumMod val="108000"/>
              </a:schemeClr>
            </a:gs>
            <a:gs pos="50000">
              <a:schemeClr val="accent1">
                <a:tint val="40000"/>
                <a:hueOff val="0"/>
                <a:satOff val="0"/>
                <a:lumOff val="0"/>
                <a:alphaOff val="0"/>
                <a:tint val="98000"/>
                <a:shade val="100000"/>
                <a:satMod val="100000"/>
                <a:lumMod val="100000"/>
              </a:schemeClr>
            </a:gs>
            <a:gs pos="100000">
              <a:schemeClr val="accent1">
                <a:tint val="40000"/>
                <a:hueOff val="0"/>
                <a:satOff val="0"/>
                <a:lumOff val="0"/>
                <a:alphaOff val="0"/>
                <a:shade val="72000"/>
                <a:satMod val="12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BD66CE7-A522-400C-BE13-F5021A777BC9}">
      <dsp:nvSpPr>
        <dsp:cNvPr id="0" name=""/>
        <dsp:cNvSpPr/>
      </dsp:nvSpPr>
      <dsp:spPr>
        <a:xfrm>
          <a:off x="464475" y="2280867"/>
          <a:ext cx="767159" cy="7671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8D893B1-4A2E-4836-AD29-F0C5AE5E9177}">
      <dsp:nvSpPr>
        <dsp:cNvPr id="0" name=""/>
        <dsp:cNvSpPr/>
      </dsp:nvSpPr>
      <dsp:spPr>
        <a:xfrm>
          <a:off x="1792834" y="2003102"/>
          <a:ext cx="3117768" cy="132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cap="all" baseline="0" dirty="0">
              <a:effectLst/>
              <a:latin typeface="Tw Cen MT" panose="020B0602020104020603"/>
              <a:ea typeface="+mn-ea"/>
              <a:cs typeface="+mn-cs"/>
            </a:rPr>
            <a:t>Appliances- Using High efficiency appliances like dishwashers, washing machines, and water softeners can significantly reduce water use</a:t>
          </a:r>
        </a:p>
      </dsp:txBody>
      <dsp:txXfrm>
        <a:off x="1792834" y="2003102"/>
        <a:ext cx="3117768" cy="1322689"/>
      </dsp:txXfrm>
    </dsp:sp>
    <dsp:sp modelId="{E874DF3F-9920-46F4-8E26-C9413451013F}">
      <dsp:nvSpPr>
        <dsp:cNvPr id="0" name=""/>
        <dsp:cNvSpPr/>
      </dsp:nvSpPr>
      <dsp:spPr>
        <a:xfrm>
          <a:off x="5453849" y="2003102"/>
          <a:ext cx="1322689" cy="1322689"/>
        </a:xfrm>
        <a:prstGeom prst="ellipse">
          <a:avLst/>
        </a:prstGeom>
        <a:gradFill rotWithShape="0">
          <a:gsLst>
            <a:gs pos="0">
              <a:schemeClr val="accent1">
                <a:tint val="40000"/>
                <a:hueOff val="0"/>
                <a:satOff val="0"/>
                <a:lumOff val="0"/>
                <a:alphaOff val="0"/>
                <a:tint val="94000"/>
                <a:satMod val="100000"/>
                <a:lumMod val="108000"/>
              </a:schemeClr>
            </a:gs>
            <a:gs pos="50000">
              <a:schemeClr val="accent1">
                <a:tint val="40000"/>
                <a:hueOff val="0"/>
                <a:satOff val="0"/>
                <a:lumOff val="0"/>
                <a:alphaOff val="0"/>
                <a:tint val="98000"/>
                <a:shade val="100000"/>
                <a:satMod val="100000"/>
                <a:lumMod val="100000"/>
              </a:schemeClr>
            </a:gs>
            <a:gs pos="100000">
              <a:schemeClr val="accent1">
                <a:tint val="40000"/>
                <a:hueOff val="0"/>
                <a:satOff val="0"/>
                <a:lumOff val="0"/>
                <a:alphaOff val="0"/>
                <a:shade val="72000"/>
                <a:satMod val="12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362F9B5-4009-4130-BEA4-1E2401ED1544}">
      <dsp:nvSpPr>
        <dsp:cNvPr id="0" name=""/>
        <dsp:cNvSpPr/>
      </dsp:nvSpPr>
      <dsp:spPr>
        <a:xfrm>
          <a:off x="5731614" y="2280867"/>
          <a:ext cx="767159" cy="767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57EB01D-8238-4FA0-850D-B42DBCB00630}">
      <dsp:nvSpPr>
        <dsp:cNvPr id="0" name=""/>
        <dsp:cNvSpPr/>
      </dsp:nvSpPr>
      <dsp:spPr>
        <a:xfrm>
          <a:off x="7059972" y="2003102"/>
          <a:ext cx="3117768" cy="132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cap="all" baseline="0" dirty="0">
              <a:effectLst/>
              <a:latin typeface="Tw Cen MT" panose="020B0602020104020603"/>
              <a:ea typeface="+mn-ea"/>
              <a:cs typeface="+mn-cs"/>
            </a:rPr>
            <a:t>Installing swimming pool covers to reduce evaporation</a:t>
          </a:r>
        </a:p>
      </dsp:txBody>
      <dsp:txXfrm>
        <a:off x="7059972" y="2003102"/>
        <a:ext cx="3117768" cy="1322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871B9-128F-459F-BDC1-3BC322A2590B}">
      <dsp:nvSpPr>
        <dsp:cNvPr id="0" name=""/>
        <dsp:cNvSpPr/>
      </dsp:nvSpPr>
      <dsp:spPr>
        <a:xfrm>
          <a:off x="0" y="66808"/>
          <a:ext cx="7286573" cy="1056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Keep the area around the well free of any potential contamination sources. The </a:t>
          </a:r>
          <a:r>
            <a:rPr lang="en-US" sz="2100" kern="1200" baseline="0" dirty="0"/>
            <a:t>well location </a:t>
          </a:r>
          <a:r>
            <a:rPr lang="en-US" sz="2100" b="0" i="0" kern="1200" baseline="0" dirty="0"/>
            <a:t>should not be subject to flooding or drainage.</a:t>
          </a:r>
          <a:endParaRPr lang="en-US" sz="2100" kern="1200" dirty="0"/>
        </a:p>
      </dsp:txBody>
      <dsp:txXfrm>
        <a:off x="51575" y="118383"/>
        <a:ext cx="7183423" cy="953360"/>
      </dsp:txXfrm>
    </dsp:sp>
    <dsp:sp modelId="{57DD233A-8727-4C85-BBA8-34207F003DEF}">
      <dsp:nvSpPr>
        <dsp:cNvPr id="0" name=""/>
        <dsp:cNvSpPr/>
      </dsp:nvSpPr>
      <dsp:spPr>
        <a:xfrm>
          <a:off x="0" y="1183798"/>
          <a:ext cx="7286573" cy="1056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Reduce Chemical Use- Use fewer chemicals around your home and yard, and make sure to dispose of them properly. Don not use or store fertilizers, pesticides, oil, or paint around your well.</a:t>
          </a:r>
          <a:endParaRPr lang="en-US" sz="2100" kern="1200" dirty="0"/>
        </a:p>
      </dsp:txBody>
      <dsp:txXfrm>
        <a:off x="51575" y="1235373"/>
        <a:ext cx="7183423" cy="953360"/>
      </dsp:txXfrm>
    </dsp:sp>
    <dsp:sp modelId="{CC5BA18A-EEF9-4DBE-8D36-02C55C41D119}">
      <dsp:nvSpPr>
        <dsp:cNvPr id="0" name=""/>
        <dsp:cNvSpPr/>
      </dsp:nvSpPr>
      <dsp:spPr>
        <a:xfrm>
          <a:off x="0" y="2300788"/>
          <a:ext cx="7286573" cy="1056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Manage Waste- Properly dispose of potentially toxic substances like unused chemicals, pharmaceuticals, paint, motor oil, and other substances. </a:t>
          </a:r>
          <a:endParaRPr lang="en-US" sz="2100" kern="1200" dirty="0"/>
        </a:p>
      </dsp:txBody>
      <dsp:txXfrm>
        <a:off x="51575" y="2352363"/>
        <a:ext cx="7183423" cy="9533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688F6BE2-4ABC-4A6B-90E2-5944684CE31B}" type="datetimeFigureOut">
              <a:rPr lang="en-US" smtClean="0"/>
              <a:t>1/30/2023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B675A0D-1EA3-4157-85DA-F35239C81948}" type="slidenum">
              <a:rPr lang="en-US" smtClean="0"/>
              <a:t>‹#›</a:t>
            </a:fld>
            <a:endParaRPr lang="en-US"/>
          </a:p>
        </p:txBody>
      </p:sp>
    </p:spTree>
    <p:extLst>
      <p:ext uri="{BB962C8B-B14F-4D97-AF65-F5344CB8AC3E}">
        <p14:creationId xmlns:p14="http://schemas.microsoft.com/office/powerpoint/2010/main" val="131154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a:t>
            </a:fld>
            <a:endParaRPr lang="en-US"/>
          </a:p>
        </p:txBody>
      </p:sp>
    </p:spTree>
    <p:extLst>
      <p:ext uri="{BB962C8B-B14F-4D97-AF65-F5344CB8AC3E}">
        <p14:creationId xmlns:p14="http://schemas.microsoft.com/office/powerpoint/2010/main" val="344718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10</a:t>
            </a:fld>
            <a:endParaRPr lang="en-US"/>
          </a:p>
        </p:txBody>
      </p:sp>
    </p:spTree>
    <p:extLst>
      <p:ext uri="{BB962C8B-B14F-4D97-AF65-F5344CB8AC3E}">
        <p14:creationId xmlns:p14="http://schemas.microsoft.com/office/powerpoint/2010/main" val="164956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11</a:t>
            </a:fld>
            <a:endParaRPr lang="en-US"/>
          </a:p>
        </p:txBody>
      </p:sp>
    </p:spTree>
    <p:extLst>
      <p:ext uri="{BB962C8B-B14F-4D97-AF65-F5344CB8AC3E}">
        <p14:creationId xmlns:p14="http://schemas.microsoft.com/office/powerpoint/2010/main" val="258756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12</a:t>
            </a:fld>
            <a:endParaRPr lang="en-US"/>
          </a:p>
        </p:txBody>
      </p:sp>
    </p:spTree>
    <p:extLst>
      <p:ext uri="{BB962C8B-B14F-4D97-AF65-F5344CB8AC3E}">
        <p14:creationId xmlns:p14="http://schemas.microsoft.com/office/powerpoint/2010/main" val="43047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13</a:t>
            </a:fld>
            <a:endParaRPr lang="en-US"/>
          </a:p>
        </p:txBody>
      </p:sp>
    </p:spTree>
    <p:extLst>
      <p:ext uri="{BB962C8B-B14F-4D97-AF65-F5344CB8AC3E}">
        <p14:creationId xmlns:p14="http://schemas.microsoft.com/office/powerpoint/2010/main" val="279519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14</a:t>
            </a:fld>
            <a:endParaRPr lang="en-US"/>
          </a:p>
        </p:txBody>
      </p:sp>
    </p:spTree>
    <p:extLst>
      <p:ext uri="{BB962C8B-B14F-4D97-AF65-F5344CB8AC3E}">
        <p14:creationId xmlns:p14="http://schemas.microsoft.com/office/powerpoint/2010/main" val="3199219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15</a:t>
            </a:fld>
            <a:endParaRPr lang="en-US"/>
          </a:p>
        </p:txBody>
      </p:sp>
    </p:spTree>
    <p:extLst>
      <p:ext uri="{BB962C8B-B14F-4D97-AF65-F5344CB8AC3E}">
        <p14:creationId xmlns:p14="http://schemas.microsoft.com/office/powerpoint/2010/main" val="293719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16</a:t>
            </a:fld>
            <a:endParaRPr lang="en-US"/>
          </a:p>
        </p:txBody>
      </p:sp>
    </p:spTree>
    <p:extLst>
      <p:ext uri="{BB962C8B-B14F-4D97-AF65-F5344CB8AC3E}">
        <p14:creationId xmlns:p14="http://schemas.microsoft.com/office/powerpoint/2010/main" val="284764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17</a:t>
            </a:fld>
            <a:endParaRPr lang="en-US"/>
          </a:p>
        </p:txBody>
      </p:sp>
    </p:spTree>
    <p:extLst>
      <p:ext uri="{BB962C8B-B14F-4D97-AF65-F5344CB8AC3E}">
        <p14:creationId xmlns:p14="http://schemas.microsoft.com/office/powerpoint/2010/main" val="375839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2</a:t>
            </a:fld>
            <a:endParaRPr lang="en-US"/>
          </a:p>
        </p:txBody>
      </p:sp>
    </p:spTree>
    <p:extLst>
      <p:ext uri="{BB962C8B-B14F-4D97-AF65-F5344CB8AC3E}">
        <p14:creationId xmlns:p14="http://schemas.microsoft.com/office/powerpoint/2010/main" val="277115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3</a:t>
            </a:fld>
            <a:endParaRPr lang="en-US"/>
          </a:p>
        </p:txBody>
      </p:sp>
    </p:spTree>
    <p:extLst>
      <p:ext uri="{BB962C8B-B14F-4D97-AF65-F5344CB8AC3E}">
        <p14:creationId xmlns:p14="http://schemas.microsoft.com/office/powerpoint/2010/main" val="78058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4</a:t>
            </a:fld>
            <a:endParaRPr lang="en-US"/>
          </a:p>
        </p:txBody>
      </p:sp>
    </p:spTree>
    <p:extLst>
      <p:ext uri="{BB962C8B-B14F-4D97-AF65-F5344CB8AC3E}">
        <p14:creationId xmlns:p14="http://schemas.microsoft.com/office/powerpoint/2010/main" val="287337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5</a:t>
            </a:fld>
            <a:endParaRPr lang="en-US"/>
          </a:p>
        </p:txBody>
      </p:sp>
    </p:spTree>
    <p:extLst>
      <p:ext uri="{BB962C8B-B14F-4D97-AF65-F5344CB8AC3E}">
        <p14:creationId xmlns:p14="http://schemas.microsoft.com/office/powerpoint/2010/main" val="180926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CE4627-0EE0-45DC-BD05-3DE32B95FEE9}" type="slidenum">
              <a:rPr lang="en-US" smtClean="0"/>
              <a:pPr/>
              <a:t>6</a:t>
            </a:fld>
            <a:endParaRPr lang="en-US"/>
          </a:p>
        </p:txBody>
      </p:sp>
    </p:spTree>
    <p:extLst>
      <p:ext uri="{BB962C8B-B14F-4D97-AF65-F5344CB8AC3E}">
        <p14:creationId xmlns:p14="http://schemas.microsoft.com/office/powerpoint/2010/main" val="149907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75A0D-1EA3-4157-85DA-F35239C81948}" type="slidenum">
              <a:rPr lang="en-US" smtClean="0"/>
              <a:t>7</a:t>
            </a:fld>
            <a:endParaRPr lang="en-US"/>
          </a:p>
        </p:txBody>
      </p:sp>
    </p:spTree>
    <p:extLst>
      <p:ext uri="{BB962C8B-B14F-4D97-AF65-F5344CB8AC3E}">
        <p14:creationId xmlns:p14="http://schemas.microsoft.com/office/powerpoint/2010/main" val="94854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8</a:t>
            </a:fld>
            <a:endParaRPr lang="en-US"/>
          </a:p>
        </p:txBody>
      </p:sp>
    </p:spTree>
    <p:extLst>
      <p:ext uri="{BB962C8B-B14F-4D97-AF65-F5344CB8AC3E}">
        <p14:creationId xmlns:p14="http://schemas.microsoft.com/office/powerpoint/2010/main" val="196466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75A0D-1EA3-4157-85DA-F35239C81948}" type="slidenum">
              <a:rPr lang="en-US" smtClean="0"/>
              <a:t>9</a:t>
            </a:fld>
            <a:endParaRPr lang="en-US"/>
          </a:p>
        </p:txBody>
      </p:sp>
    </p:spTree>
    <p:extLst>
      <p:ext uri="{BB962C8B-B14F-4D97-AF65-F5344CB8AC3E}">
        <p14:creationId xmlns:p14="http://schemas.microsoft.com/office/powerpoint/2010/main" val="2505808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371723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62802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257724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5275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96199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80554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97795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13797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239820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8926-F151-494E-8E40-33AC1CBAA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4950B-B8ED-46A4-9521-77114E64E8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10A05-B92D-4F32-BD49-3A291544E2B1}"/>
              </a:ext>
            </a:extLst>
          </p:cNvPr>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a:extLst>
              <a:ext uri="{FF2B5EF4-FFF2-40B4-BE49-F238E27FC236}">
                <a16:creationId xmlns:a16="http://schemas.microsoft.com/office/drawing/2014/main" id="{59EAA19E-3856-4BDC-B36E-1CB003E217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0CE0D9-EBFE-440D-A611-29C98E2DB3D6}"/>
              </a:ext>
            </a:extLst>
          </p:cNvPr>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13358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191135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92216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356116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58037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374697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222705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47775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09BC-191E-40EC-B52F-06DC9A205492}" type="datetimeFigureOut">
              <a:rPr lang="en-US" smtClean="0"/>
              <a:t>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2B7E49-60C0-4DF8-A7A2-FBB8337CD10F}" type="slidenum">
              <a:rPr lang="en-US" smtClean="0"/>
              <a:t>‹#›</a:t>
            </a:fld>
            <a:endParaRPr lang="en-US" dirty="0"/>
          </a:p>
        </p:txBody>
      </p:sp>
    </p:spTree>
    <p:extLst>
      <p:ext uri="{BB962C8B-B14F-4D97-AF65-F5344CB8AC3E}">
        <p14:creationId xmlns:p14="http://schemas.microsoft.com/office/powerpoint/2010/main" val="190263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99409BC-191E-40EC-B52F-06DC9A205492}" type="datetimeFigureOut">
              <a:rPr lang="en-US" smtClean="0"/>
              <a:t>1/30/2023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B2B7E49-60C0-4DF8-A7A2-FBB8337CD10F}" type="slidenum">
              <a:rPr lang="en-US" smtClean="0"/>
              <a:t>‹#›</a:t>
            </a:fld>
            <a:endParaRPr lang="en-US" dirty="0"/>
          </a:p>
        </p:txBody>
      </p:sp>
    </p:spTree>
    <p:extLst>
      <p:ext uri="{BB962C8B-B14F-4D97-AF65-F5344CB8AC3E}">
        <p14:creationId xmlns:p14="http://schemas.microsoft.com/office/powerpoint/2010/main" val="1938709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Text, logo&#10;&#10;Description automatically generated with medium confidence">
            <a:extLst>
              <a:ext uri="{FF2B5EF4-FFF2-40B4-BE49-F238E27FC236}">
                <a16:creationId xmlns:a16="http://schemas.microsoft.com/office/drawing/2014/main" id="{AE6415BB-BA2B-4040-9263-559F5563E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402" y="879693"/>
            <a:ext cx="9595129" cy="4797564"/>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0231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6"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72">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078" name="Rectangle 74">
            <a:extLst>
              <a:ext uri="{FF2B5EF4-FFF2-40B4-BE49-F238E27FC236}">
                <a16:creationId xmlns:a16="http://schemas.microsoft.com/office/drawing/2014/main" id="{2F4DF4E7-953E-452F-99F2-573A320DF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9" name="Oval 1">
            <a:extLst>
              <a:ext uri="{FF2B5EF4-FFF2-40B4-BE49-F238E27FC236}">
                <a16:creationId xmlns:a16="http://schemas.microsoft.com/office/drawing/2014/main" id="{C18F0352-D109-4426-8A17-D21AE16F2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80" name="Straight Connector 78">
            <a:extLst>
              <a:ext uri="{FF2B5EF4-FFF2-40B4-BE49-F238E27FC236}">
                <a16:creationId xmlns:a16="http://schemas.microsoft.com/office/drawing/2014/main" id="{005B9CF4-AF60-4816-A172-7821C8D8E8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24760" y="1203767"/>
            <a:ext cx="0" cy="43983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DD8FA387-0389-4999-AC89-594947C42478}"/>
              </a:ext>
            </a:extLst>
          </p:cNvPr>
          <p:cNvPicPr>
            <a:picLocks noGrp="1" noChangeAspect="1"/>
          </p:cNvPicPr>
          <p:nvPr>
            <p:ph sz="quarter" idx="13"/>
          </p:nvPr>
        </p:nvPicPr>
        <p:blipFill rotWithShape="1">
          <a:blip r:embed="rId5">
            <a:extLst>
              <a:ext uri="{28A0092B-C50C-407E-A947-70E740481C1C}">
                <a14:useLocalDpi xmlns:a14="http://schemas.microsoft.com/office/drawing/2010/main" val="0"/>
              </a:ext>
            </a:extLst>
          </a:blip>
          <a:srcRect b="25084"/>
          <a:stretch/>
        </p:blipFill>
        <p:spPr>
          <a:xfrm>
            <a:off x="965201" y="1471042"/>
            <a:ext cx="3102546" cy="3906392"/>
          </a:xfrm>
          <a:prstGeom prst="rect">
            <a:avLst/>
          </a:prstGeom>
        </p:spPr>
      </p:pic>
      <p:pic>
        <p:nvPicPr>
          <p:cNvPr id="3074" name="Picture 2">
            <a:extLst>
              <a:ext uri="{FF2B5EF4-FFF2-40B4-BE49-F238E27FC236}">
                <a16:creationId xmlns:a16="http://schemas.microsoft.com/office/drawing/2014/main" id="{52B190A6-3D53-402F-B6E8-39B22D4E468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89483" y="1535166"/>
            <a:ext cx="6837314" cy="3778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544302-FE5F-4A31-B4AE-5F18B6EA2F97}"/>
              </a:ext>
            </a:extLst>
          </p:cNvPr>
          <p:cNvSpPr txBox="1"/>
          <p:nvPr/>
        </p:nvSpPr>
        <p:spPr>
          <a:xfrm>
            <a:off x="9279549" y="4992713"/>
            <a:ext cx="1993972" cy="769441"/>
          </a:xfrm>
          <a:prstGeom prst="rect">
            <a:avLst/>
          </a:prstGeom>
          <a:noFill/>
        </p:spPr>
        <p:txBody>
          <a:bodyPr wrap="square" rtlCol="0">
            <a:spAutoFit/>
          </a:bodyPr>
          <a:lstStyle/>
          <a:p>
            <a:pPr algn="l" fontAlgn="t"/>
            <a:r>
              <a:rPr lang="en-US" sz="700" dirty="0">
                <a:solidFill>
                  <a:srgbClr val="202124"/>
                </a:solidFill>
                <a:latin typeface="Google Sans"/>
              </a:rPr>
              <a:t>C</a:t>
            </a:r>
            <a:r>
              <a:rPr lang="en-US" sz="700" b="0" i="0" dirty="0">
                <a:solidFill>
                  <a:srgbClr val="202124"/>
                </a:solidFill>
                <a:effectLst/>
                <a:latin typeface="Google Sans"/>
              </a:rPr>
              <a:t>ourtesy of USGS</a:t>
            </a:r>
          </a:p>
          <a:p>
            <a:br>
              <a:rPr lang="en-US" b="0" i="0" dirty="0">
                <a:solidFill>
                  <a:srgbClr val="70757A"/>
                </a:solidFill>
                <a:effectLst/>
                <a:latin typeface="Roboto" panose="02000000000000000000" pitchFamily="2" charset="0"/>
              </a:rPr>
            </a:br>
            <a:endParaRPr lang="en-US" dirty="0"/>
          </a:p>
        </p:txBody>
      </p:sp>
    </p:spTree>
    <p:extLst>
      <p:ext uri="{BB962C8B-B14F-4D97-AF65-F5344CB8AC3E}">
        <p14:creationId xmlns:p14="http://schemas.microsoft.com/office/powerpoint/2010/main" val="2839987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E46A-5243-4495-A2E8-C0C1422011D5}"/>
              </a:ext>
            </a:extLst>
          </p:cNvPr>
          <p:cNvSpPr>
            <a:spLocks noGrp="1"/>
          </p:cNvSpPr>
          <p:nvPr>
            <p:ph type="title"/>
          </p:nvPr>
        </p:nvSpPr>
        <p:spPr>
          <a:xfrm>
            <a:off x="3050018" y="202108"/>
            <a:ext cx="6544834" cy="727748"/>
          </a:xfrm>
        </p:spPr>
        <p:txBody>
          <a:bodyPr vert="horz" lIns="91440" tIns="45720" rIns="91440" bIns="45720" rtlCol="0" anchor="b">
            <a:normAutofit/>
          </a:bodyPr>
          <a:lstStyle/>
          <a:p>
            <a:pPr algn="ctr"/>
            <a:r>
              <a:rPr lang="en-US" sz="4000" cap="none" dirty="0">
                <a:ln w="9525">
                  <a:solidFill>
                    <a:schemeClr val="bg1"/>
                  </a:solidFill>
                  <a:prstDash val="solid"/>
                </a:ln>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WELL LOG INFORMATION</a:t>
            </a:r>
            <a:endParaRPr lang="en-US" sz="4000" kern="1200" dirty="0">
              <a:solidFill>
                <a:srgbClr val="FF0000"/>
              </a:solidFill>
              <a:latin typeface="+mj-lt"/>
              <a:ea typeface="+mj-ea"/>
              <a:cs typeface="+mj-cs"/>
            </a:endParaRPr>
          </a:p>
        </p:txBody>
      </p:sp>
      <p:sp>
        <p:nvSpPr>
          <p:cNvPr id="4" name="TextBox 3">
            <a:extLst>
              <a:ext uri="{FF2B5EF4-FFF2-40B4-BE49-F238E27FC236}">
                <a16:creationId xmlns:a16="http://schemas.microsoft.com/office/drawing/2014/main" id="{5B675A6F-E1A2-4782-8C00-D7939D6B34F6}"/>
              </a:ext>
            </a:extLst>
          </p:cNvPr>
          <p:cNvSpPr txBox="1"/>
          <p:nvPr/>
        </p:nvSpPr>
        <p:spPr>
          <a:xfrm>
            <a:off x="2302458" y="1034345"/>
            <a:ext cx="1329938" cy="646331"/>
          </a:xfrm>
          <a:prstGeom prst="rect">
            <a:avLst/>
          </a:prstGeom>
          <a:noFill/>
        </p:spPr>
        <p:txBody>
          <a:bodyPr wrap="square" rtlCol="0">
            <a:spAutoFit/>
          </a:bodyPr>
          <a:lstStyle/>
          <a:p>
            <a:pPr algn="ctr"/>
            <a:r>
              <a:rPr lang="en-US" dirty="0" err="1"/>
              <a:t>Paluxy</a:t>
            </a:r>
            <a:r>
              <a:rPr lang="en-US" dirty="0"/>
              <a:t> Well</a:t>
            </a:r>
          </a:p>
          <a:p>
            <a:pPr algn="ctr"/>
            <a:r>
              <a:rPr lang="en-US" dirty="0"/>
              <a:t> </a:t>
            </a:r>
            <a:r>
              <a:rPr lang="en-US" sz="1100" dirty="0"/>
              <a:t>+/- 400ft </a:t>
            </a:r>
            <a:endParaRPr lang="en-US" dirty="0"/>
          </a:p>
        </p:txBody>
      </p:sp>
      <p:sp>
        <p:nvSpPr>
          <p:cNvPr id="43" name="TextBox 42">
            <a:extLst>
              <a:ext uri="{FF2B5EF4-FFF2-40B4-BE49-F238E27FC236}">
                <a16:creationId xmlns:a16="http://schemas.microsoft.com/office/drawing/2014/main" id="{5C763914-4AB4-4849-BB36-683428BDD6DD}"/>
              </a:ext>
            </a:extLst>
          </p:cNvPr>
          <p:cNvSpPr txBox="1"/>
          <p:nvPr/>
        </p:nvSpPr>
        <p:spPr>
          <a:xfrm>
            <a:off x="8128732" y="972210"/>
            <a:ext cx="2051350" cy="646331"/>
          </a:xfrm>
          <a:prstGeom prst="rect">
            <a:avLst/>
          </a:prstGeom>
          <a:noFill/>
        </p:spPr>
        <p:txBody>
          <a:bodyPr wrap="square" rtlCol="0">
            <a:spAutoFit/>
          </a:bodyPr>
          <a:lstStyle/>
          <a:p>
            <a:pPr algn="ctr"/>
            <a:r>
              <a:rPr lang="en-US" dirty="0"/>
              <a:t>Twin Mountains Well</a:t>
            </a:r>
          </a:p>
          <a:p>
            <a:pPr algn="ctr"/>
            <a:r>
              <a:rPr lang="en-US" dirty="0"/>
              <a:t> </a:t>
            </a:r>
            <a:r>
              <a:rPr lang="en-US" sz="1100" dirty="0"/>
              <a:t>+/- 700ft </a:t>
            </a:r>
            <a:endParaRPr lang="en-US" dirty="0"/>
          </a:p>
        </p:txBody>
      </p:sp>
      <p:pic>
        <p:nvPicPr>
          <p:cNvPr id="6" name="Picture 5">
            <a:extLst>
              <a:ext uri="{FF2B5EF4-FFF2-40B4-BE49-F238E27FC236}">
                <a16:creationId xmlns:a16="http://schemas.microsoft.com/office/drawing/2014/main" id="{F93868AE-4EF4-3A9C-EA3A-6963846D7A8F}"/>
              </a:ext>
            </a:extLst>
          </p:cNvPr>
          <p:cNvPicPr>
            <a:picLocks noChangeAspect="1"/>
          </p:cNvPicPr>
          <p:nvPr/>
        </p:nvPicPr>
        <p:blipFill>
          <a:blip r:embed="rId3"/>
          <a:stretch>
            <a:fillRect/>
          </a:stretch>
        </p:blipFill>
        <p:spPr>
          <a:xfrm>
            <a:off x="104516" y="1663708"/>
            <a:ext cx="2830852" cy="3658789"/>
          </a:xfrm>
          <a:prstGeom prst="rect">
            <a:avLst/>
          </a:prstGeom>
        </p:spPr>
      </p:pic>
      <p:pic>
        <p:nvPicPr>
          <p:cNvPr id="8" name="Picture 7">
            <a:extLst>
              <a:ext uri="{FF2B5EF4-FFF2-40B4-BE49-F238E27FC236}">
                <a16:creationId xmlns:a16="http://schemas.microsoft.com/office/drawing/2014/main" id="{A6AC0428-36FC-D3A0-C1FE-00E02E17E003}"/>
              </a:ext>
            </a:extLst>
          </p:cNvPr>
          <p:cNvPicPr>
            <a:picLocks noChangeAspect="1"/>
          </p:cNvPicPr>
          <p:nvPr/>
        </p:nvPicPr>
        <p:blipFill>
          <a:blip r:embed="rId4"/>
          <a:stretch>
            <a:fillRect/>
          </a:stretch>
        </p:blipFill>
        <p:spPr>
          <a:xfrm>
            <a:off x="2999485" y="1680676"/>
            <a:ext cx="2831972" cy="3658788"/>
          </a:xfrm>
          <a:prstGeom prst="rect">
            <a:avLst/>
          </a:prstGeom>
        </p:spPr>
      </p:pic>
      <p:pic>
        <p:nvPicPr>
          <p:cNvPr id="10" name="Picture 9">
            <a:extLst>
              <a:ext uri="{FF2B5EF4-FFF2-40B4-BE49-F238E27FC236}">
                <a16:creationId xmlns:a16="http://schemas.microsoft.com/office/drawing/2014/main" id="{2AC72821-FF6B-83CE-00A6-FD92B052C3B5}"/>
              </a:ext>
            </a:extLst>
          </p:cNvPr>
          <p:cNvPicPr>
            <a:picLocks noChangeAspect="1"/>
          </p:cNvPicPr>
          <p:nvPr/>
        </p:nvPicPr>
        <p:blipFill>
          <a:blip r:embed="rId5"/>
          <a:stretch>
            <a:fillRect/>
          </a:stretch>
        </p:blipFill>
        <p:spPr>
          <a:xfrm>
            <a:off x="6322435" y="1666521"/>
            <a:ext cx="2831972" cy="3655976"/>
          </a:xfrm>
          <a:prstGeom prst="rect">
            <a:avLst/>
          </a:prstGeom>
        </p:spPr>
      </p:pic>
      <p:pic>
        <p:nvPicPr>
          <p:cNvPr id="12" name="Picture 11">
            <a:extLst>
              <a:ext uri="{FF2B5EF4-FFF2-40B4-BE49-F238E27FC236}">
                <a16:creationId xmlns:a16="http://schemas.microsoft.com/office/drawing/2014/main" id="{0DF42174-D6DB-0644-672A-2C4475F50B93}"/>
              </a:ext>
            </a:extLst>
          </p:cNvPr>
          <p:cNvPicPr>
            <a:picLocks noChangeAspect="1"/>
          </p:cNvPicPr>
          <p:nvPr/>
        </p:nvPicPr>
        <p:blipFill>
          <a:blip r:embed="rId6"/>
          <a:stretch>
            <a:fillRect/>
          </a:stretch>
        </p:blipFill>
        <p:spPr>
          <a:xfrm>
            <a:off x="9218524" y="1663708"/>
            <a:ext cx="2835619" cy="3673218"/>
          </a:xfrm>
          <a:prstGeom prst="rect">
            <a:avLst/>
          </a:prstGeom>
        </p:spPr>
      </p:pic>
    </p:spTree>
    <p:extLst>
      <p:ext uri="{BB962C8B-B14F-4D97-AF65-F5344CB8AC3E}">
        <p14:creationId xmlns:p14="http://schemas.microsoft.com/office/powerpoint/2010/main" val="762382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27F8B9C-DA19-3E6C-98B3-4A282E68CB9A}"/>
              </a:ext>
            </a:extLst>
          </p:cNvPr>
          <p:cNvPicPr>
            <a:picLocks noChangeAspect="1"/>
          </p:cNvPicPr>
          <p:nvPr/>
        </p:nvPicPr>
        <p:blipFill>
          <a:blip r:embed="rId5"/>
          <a:stretch>
            <a:fillRect/>
          </a:stretch>
        </p:blipFill>
        <p:spPr>
          <a:xfrm>
            <a:off x="1269402" y="915675"/>
            <a:ext cx="9595129" cy="4725601"/>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4079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0000000-0008-0000-0000-000004000000}"/>
              </a:ext>
            </a:extLst>
          </p:cNvPr>
          <p:cNvPicPr/>
          <p:nvPr/>
        </p:nvPicPr>
        <p:blipFill>
          <a:blip r:embed="rId5" cstate="print"/>
          <a:stretch>
            <a:fillRect/>
          </a:stretch>
        </p:blipFill>
        <p:spPr>
          <a:xfrm>
            <a:off x="288315" y="1329146"/>
            <a:ext cx="7282064" cy="423189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7" name="Picture 16">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F83572B-9660-4B59-B04A-5DA89E1FDD29}"/>
              </a:ext>
            </a:extLst>
          </p:cNvPr>
          <p:cNvSpPr/>
          <p:nvPr/>
        </p:nvSpPr>
        <p:spPr>
          <a:xfrm>
            <a:off x="7570382" y="957486"/>
            <a:ext cx="3707844" cy="3131913"/>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cap="all" dirty="0">
                <a:ln w="9525">
                  <a:solidFill>
                    <a:schemeClr val="bg1"/>
                  </a:solidFill>
                  <a:prstDash val="solid"/>
                </a:ln>
                <a:latin typeface="+mj-lt"/>
                <a:ea typeface="+mj-ea"/>
                <a:cs typeface="+mj-cs"/>
              </a:rPr>
              <a:t>Closest Monitor Well </a:t>
            </a:r>
          </a:p>
          <a:p>
            <a:pPr algn="ctr" defTabSz="914400">
              <a:lnSpc>
                <a:spcPct val="90000"/>
              </a:lnSpc>
              <a:spcBef>
                <a:spcPct val="0"/>
              </a:spcBef>
              <a:spcAft>
                <a:spcPts val="600"/>
              </a:spcAft>
            </a:pPr>
            <a:r>
              <a:rPr lang="en-US" sz="2400" b="1" cap="all" dirty="0">
                <a:ln w="9525">
                  <a:solidFill>
                    <a:schemeClr val="bg1"/>
                  </a:solidFill>
                  <a:prstDash val="solid"/>
                </a:ln>
                <a:latin typeface="+mj-lt"/>
                <a:ea typeface="+mj-ea"/>
                <a:cs typeface="+mj-cs"/>
              </a:rPr>
              <a:t>(377 and 1187)</a:t>
            </a:r>
            <a:endParaRPr lang="en-US" sz="4400" b="1" cap="all" dirty="0">
              <a:ln w="9525">
                <a:solidFill>
                  <a:schemeClr val="bg1"/>
                </a:solidFill>
                <a:prstDash val="solid"/>
              </a:ln>
              <a:latin typeface="+mj-lt"/>
              <a:ea typeface="+mj-ea"/>
              <a:cs typeface="+mj-cs"/>
            </a:endParaRPr>
          </a:p>
        </p:txBody>
      </p:sp>
    </p:spTree>
    <p:extLst>
      <p:ext uri="{BB962C8B-B14F-4D97-AF65-F5344CB8AC3E}">
        <p14:creationId xmlns:p14="http://schemas.microsoft.com/office/powerpoint/2010/main" val="662701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4E1A56-8189-4F21-A9A8-0185350155A9}"/>
              </a:ext>
            </a:extLst>
          </p:cNvPr>
          <p:cNvSpPr>
            <a:spLocks noGrp="1"/>
          </p:cNvSpPr>
          <p:nvPr>
            <p:ph type="title"/>
          </p:nvPr>
        </p:nvSpPr>
        <p:spPr>
          <a:xfrm>
            <a:off x="366574" y="1294815"/>
            <a:ext cx="3326785" cy="4268369"/>
          </a:xfrm>
        </p:spPr>
        <p:txBody>
          <a:bodyPr>
            <a:normAutofit/>
          </a:bodyPr>
          <a:lstStyle/>
          <a:p>
            <a:pPr algn="l"/>
            <a:r>
              <a:rPr lang="en-US" dirty="0">
                <a:solidFill>
                  <a:srgbClr val="FFFFFF"/>
                </a:solidFill>
                <a:effectLst>
                  <a:outerShdw blurRad="38100" dist="38100" dir="2700000" algn="tl">
                    <a:srgbClr val="000000">
                      <a:alpha val="43137"/>
                    </a:srgbClr>
                  </a:outerShdw>
                </a:effectLst>
              </a:rPr>
              <a:t>Water Conservation outdoors</a:t>
            </a:r>
            <a:br>
              <a:rPr lang="en-US" dirty="0">
                <a:solidFill>
                  <a:srgbClr val="FFFFFF"/>
                </a:solidFill>
                <a:effectLst>
                  <a:outerShdw blurRad="38100" dist="38100" dir="2700000" algn="tl">
                    <a:srgbClr val="000000">
                      <a:alpha val="43137"/>
                    </a:srgbClr>
                  </a:outerShdw>
                </a:effectLst>
              </a:rPr>
            </a:br>
            <a:br>
              <a:rPr lang="en-US" dirty="0">
                <a:solidFill>
                  <a:srgbClr val="FFFFFF"/>
                </a:solidFill>
                <a:effectLst>
                  <a:outerShdw blurRad="38100" dist="38100" dir="2700000" algn="tl">
                    <a:srgbClr val="000000">
                      <a:alpha val="43137"/>
                    </a:srgbClr>
                  </a:outerShdw>
                </a:effectLst>
              </a:rPr>
            </a:br>
            <a:r>
              <a:rPr lang="en-US" sz="1400" b="1" dirty="0"/>
              <a:t>Planning and design </a:t>
            </a:r>
            <a:br>
              <a:rPr lang="en-US" sz="1400" b="1" dirty="0"/>
            </a:br>
            <a:r>
              <a:rPr lang="en-US" sz="1400" b="1" dirty="0"/>
              <a:t>Soil analysis </a:t>
            </a:r>
            <a:br>
              <a:rPr lang="en-US" sz="1400" b="1" dirty="0"/>
            </a:br>
            <a:r>
              <a:rPr lang="en-US" sz="1400" b="1" dirty="0"/>
              <a:t>Practical turf areas </a:t>
            </a:r>
            <a:br>
              <a:rPr lang="en-US" sz="1400" b="1" dirty="0"/>
            </a:br>
            <a:r>
              <a:rPr lang="en-US" sz="1400" b="1" dirty="0"/>
              <a:t>Appropriate plant selection Efficient irrigation </a:t>
            </a:r>
            <a:br>
              <a:rPr lang="en-US" sz="1400" b="1" dirty="0"/>
            </a:br>
            <a:r>
              <a:rPr lang="en-US" sz="1400" b="1" dirty="0"/>
              <a:t>Use of mulches </a:t>
            </a:r>
            <a:br>
              <a:rPr lang="en-US" sz="1400" b="1" dirty="0"/>
            </a:br>
            <a:r>
              <a:rPr lang="en-US" sz="1400" b="1" dirty="0"/>
              <a:t>Appropriate maintenance</a:t>
            </a:r>
            <a:endParaRPr lang="en-US" b="1" dirty="0">
              <a:solidFill>
                <a:srgbClr val="FFFFFF"/>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7" name="Content Placeholder 2">
            <a:extLst>
              <a:ext uri="{FF2B5EF4-FFF2-40B4-BE49-F238E27FC236}">
                <a16:creationId xmlns:a16="http://schemas.microsoft.com/office/drawing/2014/main" id="{0F62EC0F-22F7-4B65-9EE2-3CBF06019422}"/>
              </a:ext>
            </a:extLst>
          </p:cNvPr>
          <p:cNvSpPr>
            <a:spLocks noGrp="1"/>
          </p:cNvSpPr>
          <p:nvPr>
            <p:ph idx="1"/>
          </p:nvPr>
        </p:nvSpPr>
        <p:spPr>
          <a:xfrm>
            <a:off x="4634794" y="500333"/>
            <a:ext cx="6642806" cy="6029864"/>
          </a:xfrm>
        </p:spPr>
        <p:txBody>
          <a:bodyPr anchor="ctr">
            <a:normAutofit lnSpcReduction="10000"/>
          </a:bodyPr>
          <a:lstStyle/>
          <a:p>
            <a:pPr>
              <a:lnSpc>
                <a:spcPct val="110000"/>
              </a:lnSpc>
            </a:pPr>
            <a:r>
              <a:rPr lang="en-US" sz="1400" b="1" dirty="0"/>
              <a:t>Soil Analysis: </a:t>
            </a:r>
            <a:r>
              <a:rPr lang="en-US" sz="1400" dirty="0"/>
              <a:t>adding organic matter to the soil increases soil fertility and helps conserve water. Organic matter increases the soil's ability to absorb and store water. </a:t>
            </a:r>
          </a:p>
          <a:p>
            <a:pPr>
              <a:lnSpc>
                <a:spcPct val="110000"/>
              </a:lnSpc>
            </a:pPr>
            <a:r>
              <a:rPr lang="en-US" sz="1400" b="1" dirty="0"/>
              <a:t>Grass Selection</a:t>
            </a:r>
            <a:r>
              <a:rPr lang="en-US" sz="1400" dirty="0"/>
              <a:t>: Various Grass types available for lawns in Texas have significantly different water needs. Using low water use turfgrass that is adapted to this region can significantly reduce irrigation requirements. </a:t>
            </a:r>
          </a:p>
          <a:p>
            <a:pPr>
              <a:lnSpc>
                <a:spcPct val="110000"/>
              </a:lnSpc>
            </a:pPr>
            <a:r>
              <a:rPr lang="en-US" sz="1400" b="1" dirty="0"/>
              <a:t>Plant Selection</a:t>
            </a:r>
            <a:r>
              <a:rPr lang="en-US" sz="1400" dirty="0"/>
              <a:t>: Select ground cover, trees, and shrubs based on their adaptability to our soil and climate. eliminate weak, unadapted plants.</a:t>
            </a:r>
          </a:p>
          <a:p>
            <a:pPr>
              <a:lnSpc>
                <a:spcPct val="110000"/>
              </a:lnSpc>
            </a:pPr>
            <a:r>
              <a:rPr lang="en-US" sz="1400" b="1" dirty="0"/>
              <a:t>Watering Lawns: </a:t>
            </a:r>
            <a:r>
              <a:rPr lang="en-US" sz="1400" dirty="0"/>
              <a:t>applying water infrequently yet thoroughly is the best way to create a deep, well-rooted lawn. Deeper roots help the lawn efficiently use water stored in the soil, especially during dry periods.</a:t>
            </a:r>
          </a:p>
          <a:p>
            <a:pPr>
              <a:lnSpc>
                <a:spcPct val="110000"/>
              </a:lnSpc>
            </a:pPr>
            <a:r>
              <a:rPr lang="en-US" sz="1400" b="1" dirty="0"/>
              <a:t>Irrigation</a:t>
            </a:r>
            <a:r>
              <a:rPr lang="en-US" sz="1400" dirty="0"/>
              <a:t>: Proper maintenance of irrigation systems is key to achieving efficiency. Make sure heads are properly adjusted to avoid watering streets, driveways, FENCES, and walls. Spray heads must also be adjusted to mitigate wind drift. Upgrading to smart controllers is a great way to avoid unneeded watering. Don’t forget to adjust the watering schedule seasonally (4 times a year).</a:t>
            </a:r>
          </a:p>
          <a:p>
            <a:pPr>
              <a:lnSpc>
                <a:spcPct val="110000"/>
              </a:lnSpc>
            </a:pPr>
            <a:r>
              <a:rPr lang="en-US" sz="1400" b="1" dirty="0"/>
              <a:t>Mulch</a:t>
            </a:r>
            <a:r>
              <a:rPr lang="en-US" sz="1400" dirty="0"/>
              <a:t>: Use mulch wherever possible. A good mulch conserves water by significantly reducing moisture evaporation from the soil.</a:t>
            </a:r>
          </a:p>
          <a:p>
            <a:pPr>
              <a:lnSpc>
                <a:spcPct val="110000"/>
              </a:lnSpc>
            </a:pPr>
            <a:r>
              <a:rPr lang="en-US" sz="1400" b="1" dirty="0"/>
              <a:t>Rainwater Harvesting: </a:t>
            </a:r>
            <a:r>
              <a:rPr lang="en-US" sz="1400" dirty="0"/>
              <a:t>capturing rainwater is a great way to conserve water for irrigation purposes. This captured water is preferred by plants due to the lack of salts and other minerals.</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225006416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331E-8C44-4A07-B21A-67E0CD1C9F8B}"/>
              </a:ext>
            </a:extLst>
          </p:cNvPr>
          <p:cNvSpPr>
            <a:spLocks noGrp="1"/>
          </p:cNvSpPr>
          <p:nvPr>
            <p:ph type="title"/>
          </p:nvPr>
        </p:nvSpPr>
        <p:spPr>
          <a:xfrm>
            <a:off x="913774" y="268711"/>
            <a:ext cx="10364451" cy="1596177"/>
          </a:xfrm>
        </p:spPr>
        <p:style>
          <a:lnRef idx="0">
            <a:schemeClr val="accent1"/>
          </a:lnRef>
          <a:fillRef idx="3">
            <a:schemeClr val="accent1"/>
          </a:fillRef>
          <a:effectRef idx="3">
            <a:schemeClr val="accent1"/>
          </a:effectRef>
          <a:fontRef idx="minor">
            <a:schemeClr val="lt1"/>
          </a:fontRef>
        </p:style>
        <p:txBody>
          <a:bodyPr/>
          <a:lstStyle/>
          <a:p>
            <a:r>
              <a:rPr lang="en-US" b="1" cap="none" spc="50" dirty="0">
                <a:ln w="9525" cmpd="sng">
                  <a:solidFill>
                    <a:schemeClr val="accent1"/>
                  </a:solidFill>
                  <a:prstDash val="solid"/>
                </a:ln>
                <a:solidFill>
                  <a:srgbClr val="70AD47">
                    <a:tint val="1000"/>
                  </a:srgbClr>
                </a:solidFill>
                <a:effectLst>
                  <a:glow rad="38100">
                    <a:schemeClr val="accent1">
                      <a:alpha val="40000"/>
                    </a:schemeClr>
                  </a:glow>
                </a:effectLst>
              </a:rPr>
              <a:t>Water Conservation Around the House</a:t>
            </a:r>
          </a:p>
        </p:txBody>
      </p:sp>
      <p:graphicFrame>
        <p:nvGraphicFramePr>
          <p:cNvPr id="17" name="Content Placeholder 2">
            <a:extLst>
              <a:ext uri="{FF2B5EF4-FFF2-40B4-BE49-F238E27FC236}">
                <a16:creationId xmlns:a16="http://schemas.microsoft.com/office/drawing/2014/main" id="{59C464CE-B4AE-4804-AF0C-36CC936CA411}"/>
              </a:ext>
            </a:extLst>
          </p:cNvPr>
          <p:cNvGraphicFramePr>
            <a:graphicFrameLocks noGrp="1"/>
          </p:cNvGraphicFramePr>
          <p:nvPr>
            <p:ph idx="1"/>
            <p:extLst>
              <p:ext uri="{D42A27DB-BD31-4B8C-83A1-F6EECF244321}">
                <p14:modId xmlns:p14="http://schemas.microsoft.com/office/powerpoint/2010/main" val="2155980494"/>
              </p:ext>
            </p:extLst>
          </p:nvPr>
        </p:nvGraphicFramePr>
        <p:xfrm>
          <a:off x="913775" y="2367093"/>
          <a:ext cx="10364452" cy="34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192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2C466C-6F93-4455-AB5A-B58E76D21104}"/>
              </a:ext>
            </a:extLst>
          </p:cNvPr>
          <p:cNvSpPr>
            <a:spLocks noGrp="1"/>
          </p:cNvSpPr>
          <p:nvPr>
            <p:ph type="title"/>
          </p:nvPr>
        </p:nvSpPr>
        <p:spPr>
          <a:xfrm>
            <a:off x="913774" y="268712"/>
            <a:ext cx="10364451" cy="1596177"/>
          </a:xfrm>
          <a:gradFill>
            <a:lin ang="5400000" scaled="0"/>
          </a:gradFill>
          <a:effectLst>
            <a:outerShdw blurRad="63500" dist="25400" dir="5400000" algn="ctr" rotWithShape="0">
              <a:srgbClr val="000000">
                <a:alpha val="69000"/>
              </a:srgbClr>
            </a:outerShdw>
            <a:softEdge rad="139700"/>
          </a:effectLst>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rPr>
              <a:t>Conservation- Contamination</a:t>
            </a:r>
            <a:br>
              <a:rPr lang="en-US" sz="1700" dirty="0"/>
            </a:br>
            <a:br>
              <a:rPr lang="en-US" sz="1700" dirty="0"/>
            </a:br>
            <a:r>
              <a:rPr lang="en-US" sz="1600" b="0" i="0" dirty="0">
                <a:effectLst/>
                <a:latin typeface="robotoregular"/>
              </a:rPr>
              <a:t>Water well systems should be periodically inspected to ensure they are in good repair. Deteriorated or improperly constructed wells can be contamination hazards </a:t>
            </a:r>
            <a:r>
              <a:rPr lang="en-US" sz="1600" dirty="0">
                <a:latin typeface="robotoregular"/>
              </a:rPr>
              <a:t>for the aquifer. </a:t>
            </a:r>
            <a:br>
              <a:rPr lang="en-US" sz="1700" dirty="0">
                <a:latin typeface="robotoregular"/>
              </a:rPr>
            </a:br>
            <a:endParaRPr lang="en-US" sz="1700" dirty="0"/>
          </a:p>
        </p:txBody>
      </p:sp>
      <p:graphicFrame>
        <p:nvGraphicFramePr>
          <p:cNvPr id="6" name="Content Placeholder 5">
            <a:extLst>
              <a:ext uri="{FF2B5EF4-FFF2-40B4-BE49-F238E27FC236}">
                <a16:creationId xmlns:a16="http://schemas.microsoft.com/office/drawing/2014/main" id="{3DBDE01A-11B0-4D63-B99B-FC669FD66116}"/>
              </a:ext>
            </a:extLst>
          </p:cNvPr>
          <p:cNvGraphicFramePr>
            <a:graphicFrameLocks noGrp="1"/>
          </p:cNvGraphicFramePr>
          <p:nvPr>
            <p:ph idx="1"/>
            <p:extLst>
              <p:ext uri="{D42A27DB-BD31-4B8C-83A1-F6EECF244321}">
                <p14:modId xmlns:p14="http://schemas.microsoft.com/office/powerpoint/2010/main" val="2804373608"/>
              </p:ext>
            </p:extLst>
          </p:nvPr>
        </p:nvGraphicFramePr>
        <p:xfrm>
          <a:off x="913774" y="2367092"/>
          <a:ext cx="7286573"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picture containing grass, outdoor, person&#10;&#10;Description automatically generated">
            <a:extLst>
              <a:ext uri="{FF2B5EF4-FFF2-40B4-BE49-F238E27FC236}">
                <a16:creationId xmlns:a16="http://schemas.microsoft.com/office/drawing/2014/main" id="{F9D0ECAD-D2BC-4F6B-BC83-35C2901070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7234" y="1674551"/>
            <a:ext cx="3077879" cy="480918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81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211C-A253-4894-ABFA-14FDC1544E47}"/>
              </a:ext>
            </a:extLst>
          </p:cNvPr>
          <p:cNvSpPr>
            <a:spLocks noGrp="1"/>
          </p:cNvSpPr>
          <p:nvPr>
            <p:ph type="title"/>
          </p:nvPr>
        </p:nvSpPr>
        <p:spPr>
          <a:xfrm>
            <a:off x="2418724" y="2056092"/>
            <a:ext cx="10364451" cy="1596177"/>
          </a:xfrm>
        </p:spPr>
        <p:txBody>
          <a:bodyPr>
            <a:normAutofit/>
          </a:bodyPr>
          <a:lstStyle/>
          <a:p>
            <a:r>
              <a:rPr lang="en-US" sz="4400" dirty="0">
                <a:latin typeface="Arial Black" panose="020B0A04020102020204" pitchFamily="34" charset="0"/>
              </a:rPr>
              <a:t>QUESTIONS?</a:t>
            </a:r>
          </a:p>
        </p:txBody>
      </p:sp>
      <p:pic>
        <p:nvPicPr>
          <p:cNvPr id="5" name="Content Placeholder 4" descr="A sunset over a body of water&#10;&#10;Description automatically generated">
            <a:extLst>
              <a:ext uri="{FF2B5EF4-FFF2-40B4-BE49-F238E27FC236}">
                <a16:creationId xmlns:a16="http://schemas.microsoft.com/office/drawing/2014/main" id="{E9D74939-DEB9-4355-912D-1796DAC17A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56" y="35484"/>
            <a:ext cx="9096688" cy="6822516"/>
          </a:xfrm>
        </p:spPr>
      </p:pic>
      <p:sp>
        <p:nvSpPr>
          <p:cNvPr id="3" name="Rectangle 2">
            <a:extLst>
              <a:ext uri="{FF2B5EF4-FFF2-40B4-BE49-F238E27FC236}">
                <a16:creationId xmlns:a16="http://schemas.microsoft.com/office/drawing/2014/main" id="{C37B64C7-3D98-4E48-B656-0125376291ED}"/>
              </a:ext>
            </a:extLst>
          </p:cNvPr>
          <p:cNvSpPr/>
          <p:nvPr/>
        </p:nvSpPr>
        <p:spPr>
          <a:xfrm>
            <a:off x="6096000" y="2854180"/>
            <a:ext cx="3084498"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Questions?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020977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63D94D6E-E458-41B9-85E6-2D21ACCB2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754" y="-203"/>
            <a:ext cx="5781839" cy="6858000"/>
          </a:xfrm>
          <a:prstGeom prst="rect">
            <a:avLst/>
          </a:prstGeom>
        </p:spPr>
      </p:pic>
      <p:pic>
        <p:nvPicPr>
          <p:cNvPr id="10" name="Content Placeholder 9" descr="Map&#10;&#10;Description automatically generated">
            <a:extLst>
              <a:ext uri="{FF2B5EF4-FFF2-40B4-BE49-F238E27FC236}">
                <a16:creationId xmlns:a16="http://schemas.microsoft.com/office/drawing/2014/main" id="{1E448B09-FCED-49BB-A8D3-78AE8DAD57A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769" y="0"/>
            <a:ext cx="5689479" cy="6858000"/>
          </a:xfrm>
        </p:spPr>
      </p:pic>
      <p:sp>
        <p:nvSpPr>
          <p:cNvPr id="11" name="TextBox 10">
            <a:extLst>
              <a:ext uri="{FF2B5EF4-FFF2-40B4-BE49-F238E27FC236}">
                <a16:creationId xmlns:a16="http://schemas.microsoft.com/office/drawing/2014/main" id="{3D247280-EAFC-4F60-9988-2972117202F7}"/>
              </a:ext>
            </a:extLst>
          </p:cNvPr>
          <p:cNvSpPr txBox="1"/>
          <p:nvPr/>
        </p:nvSpPr>
        <p:spPr>
          <a:xfrm>
            <a:off x="9683943" y="1074957"/>
            <a:ext cx="1632858" cy="900246"/>
          </a:xfrm>
          <a:prstGeom prst="rect">
            <a:avLst/>
          </a:prstGeom>
          <a:noFill/>
        </p:spPr>
        <p:txBody>
          <a:bodyPr wrap="square" rtlCol="0">
            <a:spAutoFit/>
          </a:bodyPr>
          <a:lstStyle/>
          <a:p>
            <a:r>
              <a:rPr lang="en-US" sz="1050" b="1" i="0" dirty="0">
                <a:solidFill>
                  <a:srgbClr val="202124"/>
                </a:solidFill>
                <a:effectLst/>
                <a:latin typeface="Roboto" panose="02000000000000000000" pitchFamily="2" charset="0"/>
              </a:rPr>
              <a:t>Aquifers that produce minor amounts of water over large areas or large amounts of water over small areas</a:t>
            </a:r>
            <a:endParaRPr lang="en-US" sz="1050" dirty="0"/>
          </a:p>
        </p:txBody>
      </p:sp>
      <p:sp>
        <p:nvSpPr>
          <p:cNvPr id="30" name="TextBox 29">
            <a:extLst>
              <a:ext uri="{FF2B5EF4-FFF2-40B4-BE49-F238E27FC236}">
                <a16:creationId xmlns:a16="http://schemas.microsoft.com/office/drawing/2014/main" id="{E10F65FE-5EEF-4993-ACB2-F5105499EDE3}"/>
              </a:ext>
            </a:extLst>
          </p:cNvPr>
          <p:cNvSpPr txBox="1"/>
          <p:nvPr/>
        </p:nvSpPr>
        <p:spPr>
          <a:xfrm>
            <a:off x="3389115" y="1074957"/>
            <a:ext cx="1632858" cy="577081"/>
          </a:xfrm>
          <a:prstGeom prst="rect">
            <a:avLst/>
          </a:prstGeom>
          <a:noFill/>
        </p:spPr>
        <p:txBody>
          <a:bodyPr wrap="square" rtlCol="0">
            <a:spAutoFit/>
          </a:bodyPr>
          <a:lstStyle/>
          <a:p>
            <a:r>
              <a:rPr lang="en-US" sz="1050" b="1" i="0" dirty="0">
                <a:solidFill>
                  <a:srgbClr val="202124"/>
                </a:solidFill>
                <a:effectLst/>
                <a:latin typeface="Roboto" panose="02000000000000000000" pitchFamily="2" charset="0"/>
              </a:rPr>
              <a:t>Aquifers that produce large amounts of water over large areas</a:t>
            </a:r>
            <a:endParaRPr lang="en-US" sz="1050" b="1" dirty="0"/>
          </a:p>
        </p:txBody>
      </p:sp>
    </p:spTree>
    <p:extLst>
      <p:ext uri="{BB962C8B-B14F-4D97-AF65-F5344CB8AC3E}">
        <p14:creationId xmlns:p14="http://schemas.microsoft.com/office/powerpoint/2010/main" val="1093558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Map&#10;&#10;Description automatically generated">
            <a:extLst>
              <a:ext uri="{FF2B5EF4-FFF2-40B4-BE49-F238E27FC236}">
                <a16:creationId xmlns:a16="http://schemas.microsoft.com/office/drawing/2014/main" id="{F11A2BE0-497B-4B12-ACAF-12F5D7D3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745" y="587829"/>
            <a:ext cx="7249795" cy="5600466"/>
          </a:xfrm>
          <a:prstGeom prst="rect">
            <a:avLst/>
          </a:prstGeom>
        </p:spPr>
      </p:pic>
      <p:sp>
        <p:nvSpPr>
          <p:cNvPr id="2" name="Title 1">
            <a:extLst>
              <a:ext uri="{FF2B5EF4-FFF2-40B4-BE49-F238E27FC236}">
                <a16:creationId xmlns:a16="http://schemas.microsoft.com/office/drawing/2014/main" id="{8F6BD0A4-FDD4-4506-A43F-528A8F7BAFDA}"/>
              </a:ext>
            </a:extLst>
          </p:cNvPr>
          <p:cNvSpPr>
            <a:spLocks noGrp="1"/>
          </p:cNvSpPr>
          <p:nvPr>
            <p:ph type="title"/>
          </p:nvPr>
        </p:nvSpPr>
        <p:spPr>
          <a:xfrm>
            <a:off x="811766" y="733503"/>
            <a:ext cx="4525346" cy="5309117"/>
          </a:xfrm>
        </p:spPr>
        <p:style>
          <a:lnRef idx="2">
            <a:schemeClr val="accent1"/>
          </a:lnRef>
          <a:fillRef idx="1">
            <a:schemeClr val="lt1"/>
          </a:fillRef>
          <a:effectRef idx="0">
            <a:schemeClr val="accent1"/>
          </a:effectRef>
          <a:fontRef idx="minor">
            <a:schemeClr val="dk1"/>
          </a:fontRef>
        </p:style>
        <p:txBody>
          <a:bodyPr>
            <a:normAutofit/>
          </a:bodyPr>
          <a:lstStyle/>
          <a:p>
            <a:r>
              <a:rPr lang="en-US" sz="4400" cap="none"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There are 16 Groundwater Management Areas in Texas. </a:t>
            </a:r>
            <a:br>
              <a:rPr lang="en-US" sz="3200" cap="none"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br>
            <a:br>
              <a:rPr lang="en-US" sz="3200" cap="none"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br>
            <a:r>
              <a:rPr lang="en-US" sz="3200" cap="none"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All GCDs are a part of at least one Groundwater Management Area. </a:t>
            </a:r>
            <a:endParaRPr lang="en-US" sz="4800" cap="none" dirty="0">
              <a:ln w="0"/>
              <a:solidFill>
                <a:schemeClr val="accent1"/>
              </a:solidFill>
              <a:effectLst>
                <a:outerShdw blurRad="38100" dist="25400" dir="5400000" algn="ctr" rotWithShape="0">
                  <a:srgbClr val="6E747A">
                    <a:alpha val="43000"/>
                  </a:srgbClr>
                </a:outerShdw>
              </a:effectLst>
            </a:endParaRPr>
          </a:p>
        </p:txBody>
      </p:sp>
      <p:pic>
        <p:nvPicPr>
          <p:cNvPr id="14" name="Picture 13">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699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109F849-6A68-40D5-A400-47471BA8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3" y="347266"/>
            <a:ext cx="7377770" cy="5701004"/>
          </a:xfrm>
          <a:prstGeom prst="rect">
            <a:avLst/>
          </a:prstGeom>
        </p:spPr>
      </p:pic>
      <p:sp>
        <p:nvSpPr>
          <p:cNvPr id="4" name="TextBox 3">
            <a:extLst>
              <a:ext uri="{FF2B5EF4-FFF2-40B4-BE49-F238E27FC236}">
                <a16:creationId xmlns:a16="http://schemas.microsoft.com/office/drawing/2014/main" id="{EFCDF0D0-8CBF-4C2E-BDF8-0D155FB040C5}"/>
              </a:ext>
            </a:extLst>
          </p:cNvPr>
          <p:cNvSpPr txBox="1"/>
          <p:nvPr/>
        </p:nvSpPr>
        <p:spPr>
          <a:xfrm>
            <a:off x="7135174" y="2996404"/>
            <a:ext cx="4739218"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sz="2000" dirty="0"/>
              <a:t>Districts are formed based on characteristics of the aquifer, population, and specific uses of water as defined by the TWC Chapter 36 since 1963.</a:t>
            </a:r>
          </a:p>
          <a:p>
            <a:endParaRPr lang="en-US" sz="2000" dirty="0"/>
          </a:p>
          <a:p>
            <a:pPr marL="285750" indent="-285750">
              <a:buFont typeface="Arial" panose="020B0604020202020204" pitchFamily="34" charset="0"/>
              <a:buChar char="•"/>
            </a:pPr>
            <a:r>
              <a:rPr lang="en-US" sz="2000" dirty="0"/>
              <a:t>Each District develops a Groundwater Management Plan every five years in consideration of the actual use and type of use.</a:t>
            </a:r>
          </a:p>
        </p:txBody>
      </p:sp>
      <p:sp>
        <p:nvSpPr>
          <p:cNvPr id="9" name="TextBox 8">
            <a:extLst>
              <a:ext uri="{FF2B5EF4-FFF2-40B4-BE49-F238E27FC236}">
                <a16:creationId xmlns:a16="http://schemas.microsoft.com/office/drawing/2014/main" id="{7FC2A370-1FFF-4FC0-BBAC-BFFB0BEF06DE}"/>
              </a:ext>
            </a:extLst>
          </p:cNvPr>
          <p:cNvSpPr txBox="1"/>
          <p:nvPr/>
        </p:nvSpPr>
        <p:spPr>
          <a:xfrm>
            <a:off x="6538381" y="1360311"/>
            <a:ext cx="5578607"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dirty="0"/>
              <a:t>Districts report to:</a:t>
            </a:r>
          </a:p>
          <a:p>
            <a:pPr lvl="1">
              <a:buFont typeface="Wingdings" panose="05000000000000000000" pitchFamily="2" charset="2"/>
              <a:buChar char="Ø"/>
            </a:pPr>
            <a:r>
              <a:rPr lang="en-US" sz="2000" dirty="0"/>
              <a:t>Texas Water Development Board</a:t>
            </a:r>
          </a:p>
          <a:p>
            <a:pPr lvl="1">
              <a:buFont typeface="Wingdings" panose="05000000000000000000" pitchFamily="2" charset="2"/>
              <a:buChar char="Ø"/>
            </a:pPr>
            <a:r>
              <a:rPr lang="en-US" sz="2000" dirty="0"/>
              <a:t>Texas Commission on Environmental Quality</a:t>
            </a:r>
          </a:p>
          <a:p>
            <a:pPr lvl="1">
              <a:buFont typeface="Wingdings" panose="05000000000000000000" pitchFamily="2" charset="2"/>
              <a:buChar char="Ø"/>
            </a:pPr>
            <a:r>
              <a:rPr lang="en-US" sz="2000" dirty="0"/>
              <a:t>Texas Department of Licensing and Regulation</a:t>
            </a:r>
          </a:p>
        </p:txBody>
      </p:sp>
    </p:spTree>
    <p:extLst>
      <p:ext uri="{BB962C8B-B14F-4D97-AF65-F5344CB8AC3E}">
        <p14:creationId xmlns:p14="http://schemas.microsoft.com/office/powerpoint/2010/main" val="1249991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EB5AF9-4F00-43DB-836B-ADC2CAA7C3FD}"/>
              </a:ext>
            </a:extLst>
          </p:cNvPr>
          <p:cNvSpPr>
            <a:spLocks noGrp="1"/>
          </p:cNvSpPr>
          <p:nvPr>
            <p:ph type="title"/>
          </p:nvPr>
        </p:nvSpPr>
        <p:spPr>
          <a:xfrm>
            <a:off x="-142212" y="2318168"/>
            <a:ext cx="4282751" cy="2221664"/>
          </a:xfrm>
        </p:spPr>
        <p:txBody>
          <a:bodyPr>
            <a:normAutofit/>
          </a:bodyPr>
          <a:lstStyle/>
          <a:p>
            <a:r>
              <a:rPr lang="en-US" sz="3200" b="1" i="0" dirty="0">
                <a:solidFill>
                  <a:srgbClr val="FFFFFF"/>
                </a:solidFill>
                <a:effectLst/>
                <a:latin typeface="verdana" panose="020B0604030504040204" pitchFamily="34" charset="0"/>
              </a:rPr>
              <a:t>Groundwater Conservation District </a:t>
            </a:r>
            <a:br>
              <a:rPr lang="en-US" sz="3200" b="1" i="0" dirty="0">
                <a:solidFill>
                  <a:srgbClr val="FFFFFF"/>
                </a:solidFill>
                <a:effectLst/>
                <a:latin typeface="verdana" panose="020B0604030504040204" pitchFamily="34" charset="0"/>
              </a:rPr>
            </a:br>
            <a:r>
              <a:rPr lang="en-US" sz="3200" b="1" i="0" dirty="0">
                <a:solidFill>
                  <a:srgbClr val="FFFFFF"/>
                </a:solidFill>
                <a:effectLst/>
                <a:latin typeface="verdana" panose="020B0604030504040204" pitchFamily="34" charset="0"/>
              </a:rPr>
              <a:t>Facts</a:t>
            </a:r>
            <a:br>
              <a:rPr lang="en-US" sz="2100" b="1" i="0" dirty="0">
                <a:solidFill>
                  <a:srgbClr val="FFFFFF"/>
                </a:solidFill>
                <a:effectLst/>
                <a:latin typeface="verdana" panose="020B0604030504040204" pitchFamily="34" charset="0"/>
              </a:rPr>
            </a:br>
            <a:endParaRPr lang="en-US" sz="2100" dirty="0">
              <a:solidFill>
                <a:srgbClr val="FFFFFF"/>
              </a:solidFill>
            </a:endParaRP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36C2E469-5F9C-4905-B463-198622C30E1F}"/>
              </a:ext>
            </a:extLst>
          </p:cNvPr>
          <p:cNvSpPr>
            <a:spLocks noGrp="1"/>
          </p:cNvSpPr>
          <p:nvPr>
            <p:ph sz="quarter" idx="13"/>
          </p:nvPr>
        </p:nvSpPr>
        <p:spPr>
          <a:xfrm>
            <a:off x="3998326" y="173388"/>
            <a:ext cx="8255282" cy="6721813"/>
          </a:xfrm>
        </p:spPr>
        <p:txBody>
          <a:bodyPr anchor="ctr">
            <a:normAutofit/>
          </a:bodyPr>
          <a:lstStyle/>
          <a:p>
            <a:pPr fontAlgn="base">
              <a:lnSpc>
                <a:spcPct val="110000"/>
              </a:lnSpc>
              <a:buFont typeface="Arial" panose="020B0604020202020204" pitchFamily="34" charset="0"/>
              <a:buChar char="•"/>
            </a:pPr>
            <a:r>
              <a:rPr lang="en-US" sz="1100" b="1" i="0" dirty="0">
                <a:effectLst/>
                <a:latin typeface="verdana" panose="020B0604030504040204" pitchFamily="34" charset="0"/>
              </a:rPr>
              <a:t>There are 98 groundwater conservation districts (GCDs) in Texas.</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A GCD or underground water conservation district (UWCD) is a district created under THE Texas Constitution, Article III, Section 52 or Article XVI, Section 59 that has the authority to regulate the spacing of water wells, the production from water wells, or both.</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GCDs are created either by the Texas Legislature subject to the authority, conditions, and restrictions of Article XVI, Section 59 of the Texas Constitution, or by the Texas Commission on Environmental Quality through a local petition process (Texas Water Code §36.013 - §36.015).</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Sixty-six groundwater conservation districts elect a board of directors, and thirty-one appoint a board of directors through the county commissioners’ courts, municipalities, or other entities.</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High Plains Underground Water Conservation District (UWCD) No. 1, created in 1951, was the first GCD in Texas.</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The smallest GCD, Red Sands GCD, covers an area of about 114 square miles. The largest GCD, High Plains UWCD No. 1, covers an area of about 11,940 square miles.</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Confirmed GCDs (excluding the two subsidence districts and the Edwards Aquifer Authority) are located partially or fully within 173 of 254 Texas counties.</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GCDs cover nearly 70 percent of the area of the state.</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There are 60 single-county GCDs in Texas and 38 that cover more than one county.</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While 95 of the 98 confirmed GCDs overlie a major aquifer, only 65 of these districts overlie a minor aquifer.</a:t>
            </a:r>
          </a:p>
          <a:p>
            <a:pPr fontAlgn="base">
              <a:lnSpc>
                <a:spcPct val="110000"/>
              </a:lnSpc>
              <a:buFont typeface="Arial" panose="020B0604020202020204" pitchFamily="34" charset="0"/>
              <a:buChar char="•"/>
            </a:pPr>
            <a:r>
              <a:rPr lang="en-US" sz="1100" b="1" i="0" dirty="0">
                <a:effectLst/>
                <a:latin typeface="verdana" panose="020B0604030504040204" pitchFamily="34" charset="0"/>
              </a:rPr>
              <a:t>Approximately 72 percent of major and minor aquifers are overlain by a GCD.</a:t>
            </a:r>
          </a:p>
          <a:p>
            <a:pPr>
              <a:lnSpc>
                <a:spcPct val="110000"/>
              </a:lnSpc>
            </a:pPr>
            <a:endParaRPr lang="en-US" sz="700" dirty="0"/>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466266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par>
                          <p:cTn id="35" fill="hold">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childTnLst>
                          </p:cTn>
                        </p:par>
                        <p:par>
                          <p:cTn id="39" fill="hold">
                            <p:stCondLst>
                              <p:cond delay="4500"/>
                            </p:stCondLst>
                            <p:childTnLst>
                              <p:par>
                                <p:cTn id="40" presetID="2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par>
                          <p:cTn id="43" fill="hold">
                            <p:stCondLst>
                              <p:cond delay="5000"/>
                            </p:stCondLst>
                            <p:childTnLst>
                              <p:par>
                                <p:cTn id="44" presetID="22" presetClass="entr" presetSubtype="4"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00"/>
                                        <p:tgtEl>
                                          <p:spTgt spid="3">
                                            <p:txEl>
                                              <p:pRg st="8" end="8"/>
                                            </p:txEl>
                                          </p:spTgt>
                                        </p:tgtEl>
                                      </p:cBhvr>
                                    </p:animEffect>
                                  </p:childTnLst>
                                </p:cTn>
                              </p:par>
                            </p:childTnLst>
                          </p:cTn>
                        </p:par>
                        <p:par>
                          <p:cTn id="47" fill="hold">
                            <p:stCondLst>
                              <p:cond delay="5500"/>
                            </p:stCondLst>
                            <p:childTnLst>
                              <p:par>
                                <p:cTn id="48" presetID="22" presetClass="entr" presetSubtype="4"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down)">
                                      <p:cBhvr>
                                        <p:cTn id="50" dur="500"/>
                                        <p:tgtEl>
                                          <p:spTgt spid="3">
                                            <p:txEl>
                                              <p:pRg st="9" end="9"/>
                                            </p:txEl>
                                          </p:spTgt>
                                        </p:tgtEl>
                                      </p:cBhvr>
                                    </p:animEffect>
                                  </p:childTnLst>
                                </p:cTn>
                              </p:par>
                            </p:childTnLst>
                          </p:cTn>
                        </p:par>
                        <p:par>
                          <p:cTn id="51" fill="hold">
                            <p:stCondLst>
                              <p:cond delay="6000"/>
                            </p:stCondLst>
                            <p:childTnLst>
                              <p:par>
                                <p:cTn id="52" presetID="22" presetClass="entr" presetSubtype="4"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down)">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9DB438-7544-4B93-8AE2-321DF9CEBFD8}"/>
              </a:ext>
            </a:extLst>
          </p:cNvPr>
          <p:cNvSpPr/>
          <p:nvPr/>
        </p:nvSpPr>
        <p:spPr>
          <a:xfrm>
            <a:off x="1524000" y="0"/>
            <a:ext cx="9144000" cy="1066800"/>
          </a:xfrm>
          <a:prstGeom prst="rect">
            <a:avLst/>
          </a:prstGeom>
          <a:solidFill>
            <a:srgbClr val="1C2C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724025" y="0"/>
            <a:ext cx="8783451" cy="1066800"/>
          </a:xfrm>
        </p:spPr>
        <p:txBody>
          <a:bodyPr>
            <a:noAutofit/>
          </a:bodyPr>
          <a:lstStyle/>
          <a:p>
            <a:pPr algn="l"/>
            <a:r>
              <a:rPr lang="en-US" dirty="0">
                <a:solidFill>
                  <a:schemeClr val="bg1"/>
                </a:solidFill>
                <a:cs typeface="Arial Narrow Bold"/>
              </a:rPr>
              <a:t>Overview of the Northern Trinity GCD</a:t>
            </a:r>
          </a:p>
        </p:txBody>
      </p:sp>
      <p:sp>
        <p:nvSpPr>
          <p:cNvPr id="3" name="TextBox 2"/>
          <p:cNvSpPr txBox="1"/>
          <p:nvPr/>
        </p:nvSpPr>
        <p:spPr>
          <a:xfrm>
            <a:off x="1878184" y="1503165"/>
            <a:ext cx="3558833" cy="4524315"/>
          </a:xfrm>
          <a:prstGeom prst="rect">
            <a:avLst/>
          </a:prstGeom>
          <a:noFill/>
        </p:spPr>
        <p:txBody>
          <a:bodyPr wrap="square" rtlCol="0">
            <a:spAutoFit/>
          </a:bodyPr>
          <a:lstStyle/>
          <a:p>
            <a:pPr marL="285750" indent="-285750">
              <a:buFont typeface="Wingdings" pitchFamily="2" charset="2"/>
              <a:buChar char="§"/>
            </a:pPr>
            <a:r>
              <a:rPr lang="en-US" dirty="0">
                <a:latin typeface="Arial"/>
                <a:cs typeface="Arial"/>
              </a:rPr>
              <a:t>Tarrant County </a:t>
            </a:r>
          </a:p>
          <a:p>
            <a:pPr marL="285750" indent="-285750">
              <a:buFont typeface="Wingdings" pitchFamily="2" charset="2"/>
              <a:buChar char="§"/>
            </a:pPr>
            <a:endParaRPr lang="en-US" dirty="0">
              <a:latin typeface="Arial"/>
              <a:cs typeface="Arial"/>
            </a:endParaRPr>
          </a:p>
          <a:p>
            <a:pPr marL="285750" indent="-285750">
              <a:buFont typeface="Wingdings" pitchFamily="2" charset="2"/>
              <a:buChar char="§"/>
            </a:pPr>
            <a:r>
              <a:rPr lang="en-US" dirty="0">
                <a:latin typeface="Arial"/>
                <a:cs typeface="Arial"/>
              </a:rPr>
              <a:t>Created by the 80</a:t>
            </a:r>
            <a:r>
              <a:rPr lang="en-US" baseline="30000" dirty="0">
                <a:latin typeface="Arial"/>
                <a:cs typeface="Arial"/>
              </a:rPr>
              <a:t>th</a:t>
            </a:r>
            <a:r>
              <a:rPr lang="en-US" dirty="0">
                <a:latin typeface="Arial"/>
                <a:cs typeface="Arial"/>
              </a:rPr>
              <a:t> Texas Legislature in 2007 as a fee-based GCD vs tax-based</a:t>
            </a:r>
          </a:p>
          <a:p>
            <a:pPr marL="285750" indent="-285750">
              <a:buFont typeface="Wingdings" pitchFamily="2" charset="2"/>
              <a:buChar char="§"/>
            </a:pPr>
            <a:endParaRPr lang="en-US" dirty="0">
              <a:latin typeface="Arial"/>
              <a:cs typeface="Arial"/>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GCDs have the authority to regulate spacing and production of wells</a:t>
            </a:r>
          </a:p>
          <a:p>
            <a:pPr marL="285750" indent="-285750">
              <a:buFont typeface="Wingdings" pitchFamily="2" charset="2"/>
              <a:buChar char="§"/>
            </a:pPr>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GCDs are the preferred method of groundwater management in the state of Texas, and their authorities are outlined in Ch. 36 of the Texas Water Code</a:t>
            </a:r>
          </a:p>
        </p:txBody>
      </p:sp>
      <p:sp>
        <p:nvSpPr>
          <p:cNvPr id="17" name="TextBox 16"/>
          <p:cNvSpPr txBox="1"/>
          <p:nvPr/>
        </p:nvSpPr>
        <p:spPr>
          <a:xfrm>
            <a:off x="6781800" y="2286001"/>
            <a:ext cx="1905000" cy="461665"/>
          </a:xfrm>
          <a:prstGeom prst="rect">
            <a:avLst/>
          </a:prstGeom>
          <a:noFill/>
        </p:spPr>
        <p:txBody>
          <a:bodyPr wrap="square" lIns="0" rtlCol="0">
            <a:spAutoFit/>
          </a:bodyPr>
          <a:lstStyle/>
          <a:p>
            <a:r>
              <a:rPr lang="en-US" sz="2400" dirty="0">
                <a:solidFill>
                  <a:schemeClr val="bg1"/>
                </a:solidFill>
                <a:latin typeface="Arial Narrow Bold"/>
                <a:cs typeface="Arial Narrow Bold"/>
              </a:rPr>
              <a:t>JOHNSON</a:t>
            </a:r>
          </a:p>
        </p:txBody>
      </p:sp>
      <p:sp>
        <p:nvSpPr>
          <p:cNvPr id="19" name="TextBox 18"/>
          <p:cNvSpPr txBox="1"/>
          <p:nvPr/>
        </p:nvSpPr>
        <p:spPr>
          <a:xfrm rot="19747386">
            <a:off x="5788131" y="3055047"/>
            <a:ext cx="990600" cy="261610"/>
          </a:xfrm>
          <a:prstGeom prst="rect">
            <a:avLst/>
          </a:prstGeom>
          <a:noFill/>
        </p:spPr>
        <p:txBody>
          <a:bodyPr wrap="square" lIns="0" rtlCol="0">
            <a:spAutoFit/>
          </a:bodyPr>
          <a:lstStyle/>
          <a:p>
            <a:r>
              <a:rPr lang="en-US" sz="1100" dirty="0">
                <a:solidFill>
                  <a:schemeClr val="bg1"/>
                </a:solidFill>
                <a:latin typeface="Arial Narrow Bold"/>
                <a:cs typeface="Arial Narrow Bold"/>
              </a:rPr>
              <a:t>SOMERVELL</a:t>
            </a:r>
          </a:p>
        </p:txBody>
      </p:sp>
      <p:pic>
        <p:nvPicPr>
          <p:cNvPr id="1026" name="Picture 2" descr="Map of Tarrant County Texas">
            <a:extLst>
              <a:ext uri="{FF2B5EF4-FFF2-40B4-BE49-F238E27FC236}">
                <a16:creationId xmlns:a16="http://schemas.microsoft.com/office/drawing/2014/main" id="{02865B8D-F695-7211-0CCC-D53867E7D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57092"/>
            <a:ext cx="4710522" cy="339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02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C08B58CE-A486-4D86-A04C-CEBEC0C6E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id="{7EF397AE-0609-4FFB-A98F-ECD05F0E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rnfields with bright sky">
            <a:extLst>
              <a:ext uri="{FF2B5EF4-FFF2-40B4-BE49-F238E27FC236}">
                <a16:creationId xmlns:a16="http://schemas.microsoft.com/office/drawing/2014/main" id="{56DA110F-3DB9-011F-C65A-8237C352C76D}"/>
              </a:ext>
            </a:extLst>
          </p:cNvPr>
          <p:cNvPicPr>
            <a:picLocks noChangeAspect="1"/>
          </p:cNvPicPr>
          <p:nvPr/>
        </p:nvPicPr>
        <p:blipFill rotWithShape="1">
          <a:blip r:embed="rId4">
            <a:duotone>
              <a:schemeClr val="bg2">
                <a:shade val="45000"/>
                <a:satMod val="135000"/>
              </a:schemeClr>
              <a:prstClr val="white"/>
            </a:duotone>
            <a:alphaModFix amt="25000"/>
          </a:blip>
          <a:srcRect t="15730"/>
          <a:stretch/>
        </p:blipFill>
        <p:spPr>
          <a:xfrm>
            <a:off x="20" y="10"/>
            <a:ext cx="12191980" cy="6857990"/>
          </a:xfrm>
          <a:prstGeom prst="rect">
            <a:avLst/>
          </a:prstGeom>
        </p:spPr>
      </p:pic>
      <p:pic>
        <p:nvPicPr>
          <p:cNvPr id="28" name="Picture 27">
            <a:extLst>
              <a:ext uri="{FF2B5EF4-FFF2-40B4-BE49-F238E27FC236}">
                <a16:creationId xmlns:a16="http://schemas.microsoft.com/office/drawing/2014/main" id="{FF0509A6-53B5-44A9-B59C-1D9C4DD3C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542D5D8-5056-7DFC-46B2-B364466D7CEB}"/>
              </a:ext>
            </a:extLst>
          </p:cNvPr>
          <p:cNvSpPr>
            <a:spLocks noGrp="1"/>
          </p:cNvSpPr>
          <p:nvPr>
            <p:ph type="title"/>
          </p:nvPr>
        </p:nvSpPr>
        <p:spPr>
          <a:xfrm>
            <a:off x="913775" y="618517"/>
            <a:ext cx="10364451" cy="159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br>
              <a:rPr lang="en-US" sz="2000" dirty="0"/>
            </a:br>
            <a:r>
              <a:rPr lang="en-US" sz="4400" dirty="0"/>
              <a:t>Registration of Water Wells</a:t>
            </a:r>
            <a:br>
              <a:rPr lang="en-US" sz="2000" dirty="0"/>
            </a:br>
            <a:br>
              <a:rPr lang="en-US" sz="2000" dirty="0"/>
            </a:br>
            <a:r>
              <a:rPr lang="en-US" sz="2000" b="1" dirty="0"/>
              <a:t>Status of water wells is determined by size and purpose:</a:t>
            </a:r>
            <a:br>
              <a:rPr lang="en-US" sz="2000" b="1" dirty="0"/>
            </a:br>
            <a:endParaRPr lang="en-US" sz="2000" dirty="0"/>
          </a:p>
        </p:txBody>
      </p:sp>
      <p:sp>
        <p:nvSpPr>
          <p:cNvPr id="3" name="Content Placeholder 2">
            <a:extLst>
              <a:ext uri="{FF2B5EF4-FFF2-40B4-BE49-F238E27FC236}">
                <a16:creationId xmlns:a16="http://schemas.microsoft.com/office/drawing/2014/main" id="{3C57AB32-C65D-AEA1-52DE-984476E9A0BE}"/>
              </a:ext>
            </a:extLst>
          </p:cNvPr>
          <p:cNvSpPr>
            <a:spLocks noGrp="1"/>
          </p:cNvSpPr>
          <p:nvPr>
            <p:ph idx="1"/>
          </p:nvPr>
        </p:nvSpPr>
        <p:spPr>
          <a:xfrm>
            <a:off x="913774" y="2367092"/>
            <a:ext cx="10363826" cy="3424107"/>
          </a:xfrm>
        </p:spPr>
        <p:txBody>
          <a:bodyPr numCol="2">
            <a:normAutofit/>
          </a:bodyPr>
          <a:lstStyle/>
          <a:p>
            <a:pPr lvl="1" indent="-342900">
              <a:lnSpc>
                <a:spcPct val="110000"/>
              </a:lnSpc>
              <a:spcAft>
                <a:spcPts val="1200"/>
              </a:spcAft>
              <a:buFont typeface="Wingdings" panose="05000000000000000000" pitchFamily="2" charset="2"/>
              <a:buChar char="§"/>
            </a:pPr>
            <a:r>
              <a:rPr lang="en-US" sz="2000" b="1" u="sng" dirty="0"/>
              <a:t>Non-Exempt wells</a:t>
            </a:r>
          </a:p>
          <a:p>
            <a:pPr marL="342900" lvl="1" indent="0">
              <a:lnSpc>
                <a:spcPct val="110000"/>
              </a:lnSpc>
              <a:spcAft>
                <a:spcPts val="1200"/>
              </a:spcAft>
              <a:buNone/>
            </a:pPr>
            <a:r>
              <a:rPr lang="en-US" sz="1400" dirty="0"/>
              <a:t> </a:t>
            </a:r>
            <a:r>
              <a:rPr lang="en-US" sz="1400" b="1" dirty="0"/>
              <a:t>- All public water supply wells </a:t>
            </a:r>
          </a:p>
          <a:p>
            <a:pPr marL="171450" lvl="1" indent="0">
              <a:lnSpc>
                <a:spcPct val="110000"/>
              </a:lnSpc>
              <a:spcAft>
                <a:spcPts val="1200"/>
              </a:spcAft>
              <a:buNone/>
            </a:pPr>
            <a:r>
              <a:rPr lang="en-US" sz="1400" b="1" dirty="0"/>
              <a:t>    - Wells that produce more than 17.36 </a:t>
            </a:r>
            <a:r>
              <a:rPr lang="en-US" sz="1400" b="1" dirty="0" err="1"/>
              <a:t>gpm</a:t>
            </a:r>
            <a:endParaRPr lang="en-US" sz="1400" b="1" dirty="0"/>
          </a:p>
          <a:p>
            <a:pPr marL="171450" lvl="1" indent="0">
              <a:lnSpc>
                <a:spcPct val="110000"/>
              </a:lnSpc>
              <a:spcAft>
                <a:spcPts val="1200"/>
              </a:spcAft>
              <a:buNone/>
            </a:pPr>
            <a:r>
              <a:rPr lang="en-US" sz="1400" b="1" dirty="0"/>
              <a:t>	</a:t>
            </a:r>
            <a:r>
              <a:rPr lang="en-US" sz="1100" dirty="0"/>
              <a:t>(36.117- incapable of producing more than 25,000 gpd)</a:t>
            </a:r>
          </a:p>
          <a:p>
            <a:pPr marL="171450" lvl="1" indent="0">
              <a:lnSpc>
                <a:spcPct val="110000"/>
              </a:lnSpc>
              <a:spcAft>
                <a:spcPts val="1200"/>
              </a:spcAft>
              <a:buNone/>
            </a:pPr>
            <a:r>
              <a:rPr lang="en-US" sz="1400" b="1" dirty="0"/>
              <a:t>     - Exception: domestic or agricultural use</a:t>
            </a:r>
          </a:p>
          <a:p>
            <a:pPr lvl="1" indent="-342900">
              <a:lnSpc>
                <a:spcPct val="110000"/>
              </a:lnSpc>
              <a:spcAft>
                <a:spcPts val="1200"/>
              </a:spcAft>
              <a:buFont typeface="Wingdings" panose="05000000000000000000" pitchFamily="2" charset="2"/>
              <a:buChar char="§"/>
            </a:pPr>
            <a:endParaRPr lang="en-US" sz="1400" b="1" dirty="0"/>
          </a:p>
          <a:p>
            <a:pPr lvl="1" indent="-342900">
              <a:lnSpc>
                <a:spcPct val="110000"/>
              </a:lnSpc>
              <a:spcAft>
                <a:spcPts val="1200"/>
              </a:spcAft>
              <a:buFont typeface="Wingdings" panose="05000000000000000000" pitchFamily="2" charset="2"/>
              <a:buChar char="§"/>
            </a:pPr>
            <a:endParaRPr lang="en-US" sz="1400" b="1" dirty="0"/>
          </a:p>
          <a:p>
            <a:pPr lvl="1" indent="-342900">
              <a:lnSpc>
                <a:spcPct val="110000"/>
              </a:lnSpc>
              <a:spcAft>
                <a:spcPts val="1200"/>
              </a:spcAft>
              <a:buFont typeface="Wingdings" panose="05000000000000000000" pitchFamily="2" charset="2"/>
              <a:buChar char="§"/>
            </a:pPr>
            <a:r>
              <a:rPr lang="en-US" sz="2000" b="1" u="sng" dirty="0"/>
              <a:t>Exempt wells</a:t>
            </a:r>
          </a:p>
          <a:p>
            <a:pPr marL="171450" lvl="1" indent="0">
              <a:lnSpc>
                <a:spcPct val="110000"/>
              </a:lnSpc>
              <a:spcAft>
                <a:spcPts val="1200"/>
              </a:spcAft>
              <a:buNone/>
            </a:pPr>
            <a:r>
              <a:rPr lang="en-US" sz="1400" dirty="0"/>
              <a:t>     </a:t>
            </a:r>
            <a:r>
              <a:rPr lang="en-US" sz="1400" b="1" dirty="0"/>
              <a:t>- All agriculture and domestic use </a:t>
            </a:r>
          </a:p>
          <a:p>
            <a:pPr marL="171450" lvl="1" indent="0">
              <a:lnSpc>
                <a:spcPct val="110000"/>
              </a:lnSpc>
              <a:spcAft>
                <a:spcPts val="1200"/>
              </a:spcAft>
              <a:buNone/>
            </a:pPr>
            <a:r>
              <a:rPr lang="en-US" sz="1400" b="1" dirty="0"/>
              <a:t>      - Wells that produce less than 17.36 </a:t>
            </a:r>
            <a:r>
              <a:rPr lang="en-US" sz="1400" b="1" dirty="0" err="1"/>
              <a:t>gpm</a:t>
            </a:r>
            <a:endParaRPr lang="en-US" sz="1400" b="1" dirty="0"/>
          </a:p>
          <a:p>
            <a:pPr marL="171450" lvl="1" indent="0">
              <a:lnSpc>
                <a:spcPct val="110000"/>
              </a:lnSpc>
              <a:spcAft>
                <a:spcPts val="1200"/>
              </a:spcAft>
              <a:buNone/>
            </a:pPr>
            <a:r>
              <a:rPr lang="en-US" sz="1400" b="1" dirty="0"/>
              <a:t>	</a:t>
            </a:r>
            <a:r>
              <a:rPr lang="en-US" sz="1100" dirty="0"/>
              <a:t>(36.117- incapable of producing more than 25,000 gpd)</a:t>
            </a:r>
          </a:p>
          <a:p>
            <a:pPr marL="171450" lvl="1" indent="0">
              <a:lnSpc>
                <a:spcPct val="110000"/>
              </a:lnSpc>
              <a:spcAft>
                <a:spcPts val="1200"/>
              </a:spcAft>
              <a:buNone/>
            </a:pPr>
            <a:r>
              <a:rPr lang="en-US" sz="1400" b="1" dirty="0"/>
              <a:t>      - Exception: Public water supply wells</a:t>
            </a:r>
          </a:p>
          <a:p>
            <a:pPr>
              <a:lnSpc>
                <a:spcPct val="110000"/>
              </a:lnSpc>
            </a:pPr>
            <a:endParaRPr lang="en-US" sz="1400" dirty="0"/>
          </a:p>
        </p:txBody>
      </p:sp>
    </p:spTree>
    <p:extLst>
      <p:ext uri="{BB962C8B-B14F-4D97-AF65-F5344CB8AC3E}">
        <p14:creationId xmlns:p14="http://schemas.microsoft.com/office/powerpoint/2010/main" val="122143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F91F6-E22A-4855-B2DD-AC54B5B9E3B8}"/>
              </a:ext>
            </a:extLst>
          </p:cNvPr>
          <p:cNvPicPr>
            <a:picLocks noChangeAspect="1"/>
          </p:cNvPicPr>
          <p:nvPr/>
        </p:nvPicPr>
        <p:blipFill>
          <a:blip r:embed="rId3"/>
          <a:stretch>
            <a:fillRect/>
          </a:stretch>
        </p:blipFill>
        <p:spPr>
          <a:xfrm>
            <a:off x="7787155" y="1141380"/>
            <a:ext cx="1935273" cy="4575239"/>
          </a:xfrm>
          <a:prstGeom prst="rect">
            <a:avLst/>
          </a:prstGeom>
        </p:spPr>
      </p:pic>
      <p:pic>
        <p:nvPicPr>
          <p:cNvPr id="5" name="Picture 4">
            <a:extLst>
              <a:ext uri="{FF2B5EF4-FFF2-40B4-BE49-F238E27FC236}">
                <a16:creationId xmlns:a16="http://schemas.microsoft.com/office/drawing/2014/main" id="{CA40F0C8-1522-4FED-A815-E103E9906A34}"/>
              </a:ext>
            </a:extLst>
          </p:cNvPr>
          <p:cNvPicPr>
            <a:picLocks noChangeAspect="1"/>
          </p:cNvPicPr>
          <p:nvPr/>
        </p:nvPicPr>
        <p:blipFill>
          <a:blip r:embed="rId4"/>
          <a:stretch>
            <a:fillRect/>
          </a:stretch>
        </p:blipFill>
        <p:spPr>
          <a:xfrm>
            <a:off x="2587844" y="44010"/>
            <a:ext cx="5307747" cy="6769980"/>
          </a:xfrm>
          <a:prstGeom prst="rect">
            <a:avLst/>
          </a:prstGeom>
        </p:spPr>
      </p:pic>
      <p:sp>
        <p:nvSpPr>
          <p:cNvPr id="11" name="Rectangle 10">
            <a:extLst>
              <a:ext uri="{FF2B5EF4-FFF2-40B4-BE49-F238E27FC236}">
                <a16:creationId xmlns:a16="http://schemas.microsoft.com/office/drawing/2014/main" id="{5C66CEA2-BB46-4E6F-AA53-4E5D4DCC494F}"/>
              </a:ext>
            </a:extLst>
          </p:cNvPr>
          <p:cNvSpPr/>
          <p:nvPr/>
        </p:nvSpPr>
        <p:spPr>
          <a:xfrm>
            <a:off x="3699819" y="44010"/>
            <a:ext cx="3083795" cy="523220"/>
          </a:xfrm>
          <a:prstGeom prst="rect">
            <a:avLst/>
          </a:prstGeom>
        </p:spPr>
        <p:txBody>
          <a:bodyPr wrap="square">
            <a:spAutoFit/>
          </a:bodyPr>
          <a:lstStyle/>
          <a:p>
            <a:r>
              <a:rPr lang="en-US" sz="2800" b="1" dirty="0">
                <a:solidFill>
                  <a:schemeClr val="tx1">
                    <a:lumMod val="85000"/>
                    <a:lumOff val="15000"/>
                  </a:schemeClr>
                </a:solidFill>
                <a:effectLst>
                  <a:outerShdw blurRad="50800" dist="38100" dir="2700000" algn="tl">
                    <a:srgbClr val="000000">
                      <a:alpha val="40000"/>
                    </a:srgbClr>
                  </a:outerShdw>
                </a:effectLst>
                <a:latin typeface="Arial Narrow" panose="020B0606020202030204" pitchFamily="34" charset="0"/>
                <a:ea typeface="Calibri"/>
                <a:cs typeface="Times New Roman"/>
              </a:rPr>
              <a:t>Aquifers of NTGCD</a:t>
            </a:r>
            <a:endParaRPr lang="en-US" sz="2800" b="1" dirty="0">
              <a:solidFill>
                <a:schemeClr val="tx1">
                  <a:lumMod val="85000"/>
                  <a:lumOff val="15000"/>
                </a:schemeClr>
              </a:solidFill>
              <a:latin typeface="Arial Narrow" panose="020B0606020202030204" pitchFamily="34" charset="0"/>
              <a:ea typeface="Calibri"/>
              <a:cs typeface="Times New Roman"/>
            </a:endParaRPr>
          </a:p>
        </p:txBody>
      </p:sp>
      <p:sp>
        <p:nvSpPr>
          <p:cNvPr id="8" name="TextBox 7">
            <a:extLst>
              <a:ext uri="{FF2B5EF4-FFF2-40B4-BE49-F238E27FC236}">
                <a16:creationId xmlns:a16="http://schemas.microsoft.com/office/drawing/2014/main" id="{3D923C9F-6A97-4A93-A40A-F1BFF7F249AF}"/>
              </a:ext>
            </a:extLst>
          </p:cNvPr>
          <p:cNvSpPr txBox="1"/>
          <p:nvPr/>
        </p:nvSpPr>
        <p:spPr>
          <a:xfrm>
            <a:off x="9722428" y="2467153"/>
            <a:ext cx="1742078"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 Paluxy</a:t>
            </a:r>
          </a:p>
        </p:txBody>
      </p:sp>
      <p:sp>
        <p:nvSpPr>
          <p:cNvPr id="13" name="TextBox 12">
            <a:extLst>
              <a:ext uri="{FF2B5EF4-FFF2-40B4-BE49-F238E27FC236}">
                <a16:creationId xmlns:a16="http://schemas.microsoft.com/office/drawing/2014/main" id="{EFCCD87F-D954-407E-A53B-9B25BC91F01D}"/>
              </a:ext>
            </a:extLst>
          </p:cNvPr>
          <p:cNvSpPr txBox="1"/>
          <p:nvPr/>
        </p:nvSpPr>
        <p:spPr>
          <a:xfrm>
            <a:off x="9722428" y="3907220"/>
            <a:ext cx="1977529" cy="307777"/>
          </a:xfrm>
          <a:prstGeom prst="rect">
            <a:avLst/>
          </a:prstGeom>
          <a:noFill/>
        </p:spPr>
        <p:txBody>
          <a:bodyPr wrap="none" rtlCol="0">
            <a:spAutoFit/>
          </a:bodyPr>
          <a:lstStyle/>
          <a:p>
            <a:r>
              <a:rPr lang="en-US" sz="1400" dirty="0">
                <a:ln w="0"/>
                <a:solidFill>
                  <a:schemeClr val="accent1"/>
                </a:solidFill>
                <a:effectLst>
                  <a:outerShdw blurRad="38100" dist="25400" dir="5400000" algn="ctr" rotWithShape="0">
                    <a:srgbClr val="6E747A">
                      <a:alpha val="43000"/>
                    </a:srgbClr>
                  </a:outerShdw>
                </a:effectLst>
              </a:rPr>
              <a:t>- Twin Mountains- Hensell</a:t>
            </a:r>
          </a:p>
        </p:txBody>
      </p:sp>
      <p:sp>
        <p:nvSpPr>
          <p:cNvPr id="15" name="TextBox 14">
            <a:extLst>
              <a:ext uri="{FF2B5EF4-FFF2-40B4-BE49-F238E27FC236}">
                <a16:creationId xmlns:a16="http://schemas.microsoft.com/office/drawing/2014/main" id="{47C38369-2519-45D3-89B0-19BD6435E4B8}"/>
              </a:ext>
            </a:extLst>
          </p:cNvPr>
          <p:cNvSpPr txBox="1"/>
          <p:nvPr/>
        </p:nvSpPr>
        <p:spPr>
          <a:xfrm>
            <a:off x="9722427" y="4142786"/>
            <a:ext cx="2037289" cy="307777"/>
          </a:xfrm>
          <a:prstGeom prst="rect">
            <a:avLst/>
          </a:prstGeom>
          <a:noFill/>
        </p:spPr>
        <p:txBody>
          <a:bodyPr wrap="none" rtlCol="0">
            <a:spAutoFit/>
          </a:bodyPr>
          <a:lstStyle/>
          <a:p>
            <a:r>
              <a:rPr lang="en-US" sz="1400" dirty="0">
                <a:ln w="0"/>
                <a:effectLst>
                  <a:outerShdw blurRad="38100" dist="19050" dir="2700000" algn="tl" rotWithShape="0">
                    <a:schemeClr val="dk1">
                      <a:alpha val="40000"/>
                    </a:schemeClr>
                  </a:outerShdw>
                </a:effectLst>
              </a:rPr>
              <a:t>- Twin Mountains- Pearsall</a:t>
            </a:r>
          </a:p>
        </p:txBody>
      </p:sp>
      <p:sp>
        <p:nvSpPr>
          <p:cNvPr id="17" name="TextBox 16">
            <a:extLst>
              <a:ext uri="{FF2B5EF4-FFF2-40B4-BE49-F238E27FC236}">
                <a16:creationId xmlns:a16="http://schemas.microsoft.com/office/drawing/2014/main" id="{A688F6AB-9346-4BE5-9CC7-F78410BA15AF}"/>
              </a:ext>
            </a:extLst>
          </p:cNvPr>
          <p:cNvSpPr txBox="1"/>
          <p:nvPr/>
        </p:nvSpPr>
        <p:spPr>
          <a:xfrm>
            <a:off x="9738682" y="4450563"/>
            <a:ext cx="2004780" cy="307777"/>
          </a:xfrm>
          <a:prstGeom prst="rect">
            <a:avLst/>
          </a:prstGeom>
          <a:noFill/>
        </p:spPr>
        <p:txBody>
          <a:bodyPr wrap="none" rtlCol="0">
            <a:spAutoFit/>
          </a:bodyPr>
          <a:lstStyle/>
          <a:p>
            <a:r>
              <a:rPr lang="en-US" sz="1400" dirty="0">
                <a:ln w="0"/>
                <a:solidFill>
                  <a:schemeClr val="accent1"/>
                </a:solidFill>
                <a:effectLst>
                  <a:outerShdw blurRad="38100" dist="25400" dir="5400000" algn="ctr" rotWithShape="0">
                    <a:srgbClr val="6E747A">
                      <a:alpha val="43000"/>
                    </a:srgbClr>
                  </a:outerShdw>
                </a:effectLst>
              </a:rPr>
              <a:t>- Twin Mountains- Hosston</a:t>
            </a:r>
          </a:p>
        </p:txBody>
      </p:sp>
    </p:spTree>
    <p:extLst>
      <p:ext uri="{BB962C8B-B14F-4D97-AF65-F5344CB8AC3E}">
        <p14:creationId xmlns:p14="http://schemas.microsoft.com/office/powerpoint/2010/main" val="2126661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8A0C6-4693-469D-841D-20F7DCF50C84}"/>
              </a:ext>
            </a:extLst>
          </p:cNvPr>
          <p:cNvSpPr/>
          <p:nvPr/>
        </p:nvSpPr>
        <p:spPr>
          <a:xfrm>
            <a:off x="4123503" y="208710"/>
            <a:ext cx="394499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Well Density </a:t>
            </a:r>
          </a:p>
        </p:txBody>
      </p:sp>
      <p:pic>
        <p:nvPicPr>
          <p:cNvPr id="7" name="Picture 6">
            <a:extLst>
              <a:ext uri="{FF2B5EF4-FFF2-40B4-BE49-F238E27FC236}">
                <a16:creationId xmlns:a16="http://schemas.microsoft.com/office/drawing/2014/main" id="{33A6CF86-9D68-2A7F-BE61-DBB34FB2E49B}"/>
              </a:ext>
            </a:extLst>
          </p:cNvPr>
          <p:cNvPicPr>
            <a:picLocks noChangeAspect="1"/>
          </p:cNvPicPr>
          <p:nvPr/>
        </p:nvPicPr>
        <p:blipFill>
          <a:blip r:embed="rId3"/>
          <a:stretch>
            <a:fillRect/>
          </a:stretch>
        </p:blipFill>
        <p:spPr>
          <a:xfrm>
            <a:off x="1279175" y="1132040"/>
            <a:ext cx="9633645" cy="5323173"/>
          </a:xfrm>
          <a:prstGeom prst="rect">
            <a:avLst/>
          </a:prstGeom>
        </p:spPr>
      </p:pic>
    </p:spTree>
    <p:extLst>
      <p:ext uri="{BB962C8B-B14F-4D97-AF65-F5344CB8AC3E}">
        <p14:creationId xmlns:p14="http://schemas.microsoft.com/office/powerpoint/2010/main" val="36811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TotalTime>
  <Words>1104</Words>
  <Application>Microsoft Office PowerPoint</Application>
  <PresentationFormat>Widescreen</PresentationFormat>
  <Paragraphs>96</Paragraphs>
  <Slides>17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Aharoni</vt:lpstr>
      <vt:lpstr>Arial</vt:lpstr>
      <vt:lpstr>Arial Black</vt:lpstr>
      <vt:lpstr>Arial Narrow</vt:lpstr>
      <vt:lpstr>Arial Narrow Bold</vt:lpstr>
      <vt:lpstr>Calibri</vt:lpstr>
      <vt:lpstr>Google Sans</vt:lpstr>
      <vt:lpstr>Roboto</vt:lpstr>
      <vt:lpstr>robotoregular</vt:lpstr>
      <vt:lpstr>Tw Cen MT</vt:lpstr>
      <vt:lpstr>verdana</vt:lpstr>
      <vt:lpstr>Wingdings</vt:lpstr>
      <vt:lpstr>Droplet</vt:lpstr>
      <vt:lpstr>PowerPoint Presentation</vt:lpstr>
      <vt:lpstr>PowerPoint Presentation</vt:lpstr>
      <vt:lpstr>There are 16 Groundwater Management Areas in Texas.   All GCDs are a part of at least one Groundwater Management Area. </vt:lpstr>
      <vt:lpstr>PowerPoint Presentation</vt:lpstr>
      <vt:lpstr>Groundwater Conservation District  Facts </vt:lpstr>
      <vt:lpstr>Overview of the Northern Trinity GCD</vt:lpstr>
      <vt:lpstr> Registration of Water Wells  Status of water wells is determined by size and purpose: </vt:lpstr>
      <vt:lpstr>PowerPoint Presentation</vt:lpstr>
      <vt:lpstr>PowerPoint Presentation</vt:lpstr>
      <vt:lpstr>PowerPoint Presentation</vt:lpstr>
      <vt:lpstr>WELL LOG INFORMATION</vt:lpstr>
      <vt:lpstr>PowerPoint Presentation</vt:lpstr>
      <vt:lpstr>PowerPoint Presentation</vt:lpstr>
      <vt:lpstr>Water Conservation outdoors  Planning and design  Soil analysis  Practical turf areas  Appropriate plant selection Efficient irrigation  Use of mulches  Appropriate maintenance</vt:lpstr>
      <vt:lpstr>Water Conservation Around the House</vt:lpstr>
      <vt:lpstr>Conservation- Contamination  Water well systems should be periodically inspected to ensure they are in good repair. Deteriorated or improperly constructed wells can be contamination hazards for the aquifer.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Jones</dc:creator>
  <cp:lastModifiedBy>Cyndi White</cp:lastModifiedBy>
  <cp:revision>58</cp:revision>
  <cp:lastPrinted>2020-01-22T21:44:11Z</cp:lastPrinted>
  <dcterms:created xsi:type="dcterms:W3CDTF">2020-01-17T17:11:57Z</dcterms:created>
  <dcterms:modified xsi:type="dcterms:W3CDTF">2023-01-30T17:31:24Z</dcterms:modified>
</cp:coreProperties>
</file>